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3" r:id="rId2"/>
    <p:sldMasterId id="2147483736" r:id="rId3"/>
    <p:sldMasterId id="2147483749" r:id="rId4"/>
  </p:sldMasterIdLst>
  <p:notesMasterIdLst>
    <p:notesMasterId r:id="rId24"/>
  </p:notesMasterIdLst>
  <p:sldIdLst>
    <p:sldId id="266" r:id="rId5"/>
    <p:sldId id="267" r:id="rId6"/>
    <p:sldId id="305" r:id="rId7"/>
    <p:sldId id="269" r:id="rId8"/>
    <p:sldId id="296" r:id="rId9"/>
    <p:sldId id="295" r:id="rId10"/>
    <p:sldId id="271" r:id="rId11"/>
    <p:sldId id="298" r:id="rId12"/>
    <p:sldId id="299" r:id="rId13"/>
    <p:sldId id="300" r:id="rId14"/>
    <p:sldId id="273" r:id="rId15"/>
    <p:sldId id="274" r:id="rId16"/>
    <p:sldId id="275" r:id="rId17"/>
    <p:sldId id="277" r:id="rId18"/>
    <p:sldId id="306" r:id="rId19"/>
    <p:sldId id="301" r:id="rId20"/>
    <p:sldId id="302" r:id="rId21"/>
    <p:sldId id="307" r:id="rId22"/>
    <p:sldId id="26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44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BBD-022F-479C-ADE4-B5FA883BB712}" type="datetimeFigureOut">
              <a:rPr lang="hu-HU" smtClean="0"/>
              <a:t>2020. 03. 20.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5AF2A-3E6E-4004-A535-6248947D5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8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4025B-57BC-46A7-836C-D927F5CFE74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639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2514B-0B09-463D-872B-AA197D84838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490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B590E-AF4F-42CD-964D-75CD421C40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205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CE402-1D36-4C4A-810F-0AC15BD1432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068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6B335-4178-473D-95F9-432D14CCC4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143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58E7C-368B-48BC-B745-8CA6B474674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020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B749-F722-4C6F-84A7-2AF72B8399B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342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503FF-EF71-45ED-A7C0-F55E5EF98A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977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9F5CF-C599-4673-B585-42127826C63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098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340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340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C85EB-ED25-444F-952A-ABF704F409C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35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3860800"/>
            <a:ext cx="5184775" cy="4587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797425"/>
            <a:ext cx="5184775" cy="576263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  <a:p>
            <a:pPr lvl="0"/>
            <a:r>
              <a:rPr lang="hu-HU" altLang="hu-HU" noProof="0" smtClean="0"/>
              <a:t>Alcím mintájának szerkesztése</a:t>
            </a:r>
          </a:p>
          <a:p>
            <a:pPr lvl="0"/>
            <a:endParaRPr lang="hu-HU" altLang="hu-HU" noProof="0" smtClean="0"/>
          </a:p>
        </p:txBody>
      </p:sp>
    </p:spTree>
    <p:extLst>
      <p:ext uri="{BB962C8B-B14F-4D97-AF65-F5344CB8AC3E}">
        <p14:creationId xmlns:p14="http://schemas.microsoft.com/office/powerpoint/2010/main" val="3365044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EC5BD-3B93-4D85-8B4E-B2E7EC22D02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1015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CF999-B212-456B-BD1B-F543A3A23E8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748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4BD04-318F-40E6-8436-6745B517FFD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4171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C558-29CF-455D-8209-00E42C8FD9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8433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F20C3-832B-45AA-A0D7-FE0205FDCA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7175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63616-130F-4D98-9AE5-4F9E52E3C3C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5322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A2E6F-F328-474B-B8A1-A1FAE18C6BC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969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DC001-39BC-4329-8F64-B3C7849AD14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1472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60A2-4902-4C65-A2E2-C06AAFCFC88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9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340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340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6EF43-86C3-46EF-A6FB-3B09D17B7ED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4277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993062" cy="5492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250825" y="765175"/>
            <a:ext cx="8642350" cy="518477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53389-A14F-4E9F-B207-A7068696A23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7485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3860800"/>
            <a:ext cx="5184775" cy="4587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797425"/>
            <a:ext cx="5184775" cy="576263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  <a:p>
            <a:pPr lvl="0"/>
            <a:r>
              <a:rPr lang="hu-HU" altLang="hu-HU" noProof="0" smtClean="0"/>
              <a:t>Alcím mintájának szerkesztése</a:t>
            </a:r>
          </a:p>
          <a:p>
            <a:pPr lvl="0"/>
            <a:endParaRPr lang="hu-HU" altLang="hu-HU" noProof="0" smtClean="0"/>
          </a:p>
        </p:txBody>
      </p:sp>
    </p:spTree>
    <p:extLst>
      <p:ext uri="{BB962C8B-B14F-4D97-AF65-F5344CB8AC3E}">
        <p14:creationId xmlns:p14="http://schemas.microsoft.com/office/powerpoint/2010/main" val="2567965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0C9BE-C137-4D36-869F-A7FDAAB3D3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2201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96C14-BC33-4BFB-904A-2CCB1703A31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3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B9161-CCA0-4A99-80A5-B4F4994A38D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625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79739-411F-48FF-85FA-713E4EB2C2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4226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22652-9006-4CDF-83C2-69BDA29417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762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27B8B-247C-4C04-8447-53B7C3AAEFB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358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71ABC-DC41-4A02-A8DE-07C4F408F7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46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7CF2D-49B5-4881-A713-2FA996D4645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816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A9CD4-2AD4-4848-99B5-2BA764362FE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23854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340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340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739C6-B7E2-4157-9DA7-8BFD4FD64E4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675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3860800"/>
            <a:ext cx="5184775" cy="4587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797425"/>
            <a:ext cx="5184775" cy="576263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  <a:p>
            <a:pPr lvl="0"/>
            <a:r>
              <a:rPr lang="hu-HU" altLang="hu-HU" noProof="0" smtClean="0"/>
              <a:t>Alcím mintájának szerkesztése</a:t>
            </a:r>
          </a:p>
          <a:p>
            <a:pPr lvl="0"/>
            <a:endParaRPr lang="hu-HU" altLang="hu-HU" noProof="0" smtClean="0"/>
          </a:p>
        </p:txBody>
      </p:sp>
    </p:spTree>
    <p:extLst>
      <p:ext uri="{BB962C8B-B14F-4D97-AF65-F5344CB8AC3E}">
        <p14:creationId xmlns:p14="http://schemas.microsoft.com/office/powerpoint/2010/main" val="73239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4" r:id="rId2"/>
    <p:sldLayoutId id="2147483710" r:id="rId3"/>
    <p:sldLayoutId id="2147483720" r:id="rId4"/>
    <p:sldLayoutId id="2147483712" r:id="rId5"/>
    <p:sldLayoutId id="2147483717" r:id="rId6"/>
    <p:sldLayoutId id="2147483722" r:id="rId7"/>
    <p:sldLayoutId id="214748371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7993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0293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CB83898A-3DC2-497F-ABAC-5EA6879FFD6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052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7993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0293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4299"/>
                </a:solidFill>
              </a:defRPr>
            </a:lvl1pPr>
          </a:lstStyle>
          <a:p>
            <a:fld id="{A4FABF87-0710-4236-ADEA-59CED8C30F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2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7993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0293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B5B6A02A-0247-4342-89B4-7F00F22F737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44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ovacs.karmen@ktk.p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onpapers.repec.org/" TargetMode="External"/><Relationship Id="rId7" Type="http://schemas.openxmlformats.org/officeDocument/2006/relationships/hyperlink" Target="http://repec.org/" TargetMode="External"/><Relationship Id="rId2" Type="http://schemas.openxmlformats.org/officeDocument/2006/relationships/hyperlink" Target="http://ebslgwp.hhs.s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srn.com/" TargetMode="External"/><Relationship Id="rId5" Type="http://schemas.openxmlformats.org/officeDocument/2006/relationships/hyperlink" Target="http://swoba.hhs.se/" TargetMode="External"/><Relationship Id="rId4" Type="http://schemas.openxmlformats.org/officeDocument/2006/relationships/hyperlink" Target="http://swopec.hhs.s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warwick.ac.uk/fac/soc/economics/research/workingpapers/" TargetMode="External"/><Relationship Id="rId3" Type="http://schemas.openxmlformats.org/officeDocument/2006/relationships/hyperlink" Target="http://www.econ.cam.ac.uk/publications/cwpe.html" TargetMode="External"/><Relationship Id="rId7" Type="http://schemas.openxmlformats.org/officeDocument/2006/relationships/hyperlink" Target="http://www2.warwick.ac.uk/fac/soc/economics/research/papers/" TargetMode="External"/><Relationship Id="rId2" Type="http://schemas.openxmlformats.org/officeDocument/2006/relationships/hyperlink" Target="http://www.hbs.edu/research/facpubs/workingpap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sb.stanford.edu/faculty-research/working-papers" TargetMode="External"/><Relationship Id="rId5" Type="http://schemas.openxmlformats.org/officeDocument/2006/relationships/hyperlink" Target="https://www.economics.ox.ac.uk/research/working-papers" TargetMode="External"/><Relationship Id="rId10" Type="http://schemas.openxmlformats.org/officeDocument/2006/relationships/hyperlink" Target="https://cadmus.eui.eu/handle/1814/2" TargetMode="External"/><Relationship Id="rId4" Type="http://schemas.openxmlformats.org/officeDocument/2006/relationships/hyperlink" Target="http://www.econ.cam.ac.uk/research/impact-and-output/cambridge-working-papers" TargetMode="External"/><Relationship Id="rId9" Type="http://schemas.openxmlformats.org/officeDocument/2006/relationships/hyperlink" Target="http://www.iue.it/LIB/Collections/WorkingPapersEconomics.s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hu/" TargetMode="External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fe.org/" TargetMode="External"/><Relationship Id="rId4" Type="http://schemas.openxmlformats.org/officeDocument/2006/relationships/hyperlink" Target="https://www.ceeol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" TargetMode="External"/><Relationship Id="rId2" Type="http://schemas.openxmlformats.org/officeDocument/2006/relationships/hyperlink" Target="http://www.oecd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orldbank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datoryjournals.com/journals/" TargetMode="External"/><Relationship Id="rId2" Type="http://schemas.openxmlformats.org/officeDocument/2006/relationships/hyperlink" Target="https://beallslist.net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pte.hu/en/databases" TargetMode="External"/><Relationship Id="rId2" Type="http://schemas.openxmlformats.org/officeDocument/2006/relationships/hyperlink" Target="https://www.lib.pte.hu/en/service/remote_access-22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3736" y="1835066"/>
            <a:ext cx="8784077" cy="929575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ONLINE PROFESSIONAL SOURCES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9171" y="3876917"/>
            <a:ext cx="5603132" cy="335604"/>
          </a:xfrm>
        </p:spPr>
        <p:txBody>
          <a:bodyPr/>
          <a:lstStyle/>
          <a:p>
            <a:pPr algn="ctr"/>
            <a:r>
              <a:rPr lang="hu-HU" sz="2400" dirty="0">
                <a:solidFill>
                  <a:schemeClr val="tx2"/>
                </a:solidFill>
              </a:rPr>
              <a:t>d</a:t>
            </a:r>
            <a:r>
              <a:rPr lang="hu-HU" sz="2400" dirty="0" smtClean="0">
                <a:solidFill>
                  <a:schemeClr val="tx2"/>
                </a:solidFill>
              </a:rPr>
              <a:t>r. Kármen KOVÁCS</a:t>
            </a:r>
          </a:p>
          <a:p>
            <a:pPr algn="ctr"/>
            <a:r>
              <a:rPr lang="hu-HU" sz="2200" b="0" dirty="0" err="1" smtClean="0">
                <a:solidFill>
                  <a:schemeClr val="tx2"/>
                </a:solidFill>
              </a:rPr>
              <a:t>Associate</a:t>
            </a:r>
            <a:r>
              <a:rPr lang="hu-HU" sz="2200" b="0" dirty="0" smtClean="0">
                <a:solidFill>
                  <a:schemeClr val="tx2"/>
                </a:solidFill>
              </a:rPr>
              <a:t> Professor</a:t>
            </a:r>
          </a:p>
          <a:p>
            <a:pPr algn="ctr"/>
            <a:r>
              <a:rPr lang="hu-HU" b="0" dirty="0" smtClean="0">
                <a:solidFill>
                  <a:schemeClr val="tx2"/>
                </a:solidFill>
                <a:hlinkClick r:id="rId2"/>
              </a:rPr>
              <a:t>kovacs.karmen@ktk.pte.hu</a:t>
            </a:r>
            <a:r>
              <a:rPr lang="hu-HU" b="0" dirty="0" smtClean="0">
                <a:solidFill>
                  <a:schemeClr val="tx2"/>
                </a:solidFill>
              </a:rPr>
              <a:t> </a:t>
            </a:r>
            <a:endParaRPr lang="hu-HU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9362"/>
            <a:ext cx="8229600" cy="288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Online </a:t>
            </a:r>
            <a:r>
              <a:rPr lang="hu-HU" altLang="hu-HU" dirty="0" smtClean="0"/>
              <a:t>International </a:t>
            </a:r>
            <a:r>
              <a:rPr lang="hu-HU" altLang="hu-HU" dirty="0" err="1" smtClean="0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2062950"/>
            <a:ext cx="8229600" cy="348250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subscribed </a:t>
            </a:r>
            <a:r>
              <a:rPr lang="en-US" b="1" dirty="0">
                <a:solidFill>
                  <a:srgbClr val="00B050"/>
                </a:solidFill>
              </a:rPr>
              <a:t>databases have relatively little overlap in terms of content and </a:t>
            </a:r>
            <a:r>
              <a:rPr lang="hu-HU" b="1" dirty="0" err="1" smtClean="0">
                <a:solidFill>
                  <a:srgbClr val="00B050"/>
                </a:solidFill>
              </a:rPr>
              <a:t>the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availability </a:t>
            </a:r>
            <a:r>
              <a:rPr lang="en-US" b="1" dirty="0">
                <a:solidFill>
                  <a:srgbClr val="00B050"/>
                </a:solidFill>
              </a:rPr>
              <a:t>of </a:t>
            </a:r>
            <a:r>
              <a:rPr lang="hu-HU" b="1" dirty="0" err="1" smtClean="0">
                <a:solidFill>
                  <a:srgbClr val="00B050"/>
                </a:solidFill>
              </a:rPr>
              <a:t>academic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journals, so it's worth searching in </a:t>
            </a:r>
            <a:r>
              <a:rPr lang="hu-HU" b="1" dirty="0" err="1" smtClean="0">
                <a:solidFill>
                  <a:srgbClr val="00B050"/>
                </a:solidFill>
              </a:rPr>
              <a:t>not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only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one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but</a:t>
            </a:r>
            <a:r>
              <a:rPr lang="hu-HU" b="1" dirty="0" smtClean="0">
                <a:solidFill>
                  <a:srgbClr val="00B050"/>
                </a:solidFill>
              </a:rPr>
              <a:t> more</a:t>
            </a:r>
            <a:r>
              <a:rPr lang="en-US" b="1" dirty="0" smtClean="0">
                <a:solidFill>
                  <a:srgbClr val="00B050"/>
                </a:solidFill>
              </a:rPr>
              <a:t> databases</a:t>
            </a:r>
            <a:endParaRPr lang="hu-H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645" y="127820"/>
            <a:ext cx="8868697" cy="43388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Online Business &amp; </a:t>
            </a:r>
            <a:r>
              <a:rPr lang="hu-HU" altLang="hu-HU" dirty="0" err="1" smtClean="0"/>
              <a:t>Economic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Working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Paper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Databases</a:t>
            </a:r>
            <a:r>
              <a:rPr lang="hu-HU" altLang="hu-HU" dirty="0" smtClean="0"/>
              <a:t> </a:t>
            </a:r>
            <a:br>
              <a:rPr lang="hu-HU" altLang="hu-HU" dirty="0" smtClean="0"/>
            </a:br>
            <a:r>
              <a:rPr lang="hu-HU" altLang="hu-HU" sz="2200" dirty="0" smtClean="0"/>
              <a:t>(</a:t>
            </a:r>
            <a:r>
              <a:rPr lang="hu-HU" altLang="hu-HU" sz="2200" dirty="0" err="1" smtClean="0">
                <a:solidFill>
                  <a:srgbClr val="00B050"/>
                </a:solidFill>
              </a:rPr>
              <a:t>open</a:t>
            </a:r>
            <a:r>
              <a:rPr lang="hu-HU" altLang="hu-HU" sz="2200" dirty="0" smtClean="0">
                <a:solidFill>
                  <a:srgbClr val="00B050"/>
                </a:solidFill>
              </a:rPr>
              <a:t> </a:t>
            </a:r>
            <a:r>
              <a:rPr lang="hu-HU" altLang="hu-HU" sz="2200" dirty="0" err="1" smtClean="0">
                <a:solidFill>
                  <a:srgbClr val="00B050"/>
                </a:solidFill>
              </a:rPr>
              <a:t>access</a:t>
            </a:r>
            <a:r>
              <a:rPr lang="hu-HU" altLang="hu-HU" sz="2200" dirty="0" smtClean="0">
                <a:solidFill>
                  <a:srgbClr val="00B050"/>
                </a:solidFill>
              </a:rPr>
              <a:t> </a:t>
            </a:r>
            <a:r>
              <a:rPr lang="hu-HU" altLang="hu-HU" sz="2200" dirty="0" err="1" smtClean="0">
                <a:solidFill>
                  <a:srgbClr val="00B050"/>
                </a:solidFill>
              </a:rPr>
              <a:t>with</a:t>
            </a:r>
            <a:r>
              <a:rPr lang="hu-HU" altLang="hu-HU" sz="2200" dirty="0" smtClean="0">
                <a:solidFill>
                  <a:srgbClr val="00B050"/>
                </a:solidFill>
              </a:rPr>
              <a:t> </a:t>
            </a:r>
            <a:r>
              <a:rPr lang="hu-HU" altLang="hu-HU" sz="2200" dirty="0" err="1" smtClean="0">
                <a:solidFill>
                  <a:srgbClr val="00B050"/>
                </a:solidFill>
              </a:rPr>
              <a:t>full</a:t>
            </a:r>
            <a:r>
              <a:rPr lang="hu-HU" altLang="hu-HU" sz="2200" dirty="0" smtClean="0">
                <a:solidFill>
                  <a:srgbClr val="00B050"/>
                </a:solidFill>
              </a:rPr>
              <a:t> text</a:t>
            </a:r>
            <a:r>
              <a:rPr lang="hu-HU" altLang="hu-HU" sz="2200" dirty="0" smtClean="0"/>
              <a:t>)</a:t>
            </a:r>
            <a:endParaRPr lang="hu-HU" sz="2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840509"/>
            <a:ext cx="8608142" cy="5916339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7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700" b="1" dirty="0" smtClean="0">
                <a:solidFill>
                  <a:schemeClr val="bg2">
                    <a:lumMod val="75000"/>
                  </a:schemeClr>
                </a:solidFill>
              </a:rPr>
              <a:t>EBSLG </a:t>
            </a:r>
            <a:r>
              <a:rPr lang="hu-HU" altLang="hu-HU" sz="1700" b="1" dirty="0" err="1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7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b="1" dirty="0" err="1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http://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ebslgwp.hhs.se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of European 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Business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Schools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hu-HU" altLang="hu-H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7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700" b="1" dirty="0" err="1">
                <a:solidFill>
                  <a:schemeClr val="bg2">
                    <a:lumMod val="75000"/>
                  </a:schemeClr>
                </a:solidFill>
              </a:rPr>
              <a:t>EconPapers</a:t>
            </a:r>
            <a:r>
              <a:rPr lang="hu-HU" altLang="hu-HU" sz="17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http://econpapers.repec.org/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world’s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largest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online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paper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field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economics</a:t>
            </a:r>
            <a:endParaRPr lang="hu-HU" altLang="hu-HU" sz="16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About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2,800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paper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series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Chapters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of e-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books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conference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also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available</a:t>
            </a:r>
            <a:endParaRPr lang="hu-HU" altLang="hu-H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7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700" b="1" dirty="0">
                <a:solidFill>
                  <a:schemeClr val="bg2">
                    <a:lumMod val="75000"/>
                  </a:schemeClr>
                </a:solidFill>
              </a:rPr>
              <a:t>S-</a:t>
            </a:r>
            <a:r>
              <a:rPr lang="hu-HU" altLang="hu-HU" sz="1700" b="1" dirty="0" err="1">
                <a:solidFill>
                  <a:schemeClr val="bg2">
                    <a:lumMod val="75000"/>
                  </a:schemeClr>
                </a:solidFill>
              </a:rPr>
              <a:t>WoPEc</a:t>
            </a:r>
            <a:r>
              <a:rPr lang="hu-HU" altLang="hu-HU" sz="17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http://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swopec.hhs.se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hu-HU" altLang="hu-HU" sz="17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Economic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Scandinavian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Universities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and Research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Institutions</a:t>
            </a:r>
            <a:endParaRPr lang="hu-HU" altLang="hu-HU" sz="16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700" b="1" dirty="0" smtClean="0">
                <a:solidFill>
                  <a:schemeClr val="bg2">
                    <a:lumMod val="75000"/>
                  </a:schemeClr>
                </a:solidFill>
              </a:rPr>
              <a:t>S-</a:t>
            </a:r>
            <a:r>
              <a:rPr lang="hu-HU" altLang="hu-HU" sz="1700" b="1" dirty="0" err="1" smtClean="0">
                <a:solidFill>
                  <a:schemeClr val="bg2">
                    <a:lumMod val="75000"/>
                  </a:schemeClr>
                </a:solidFill>
              </a:rPr>
              <a:t>WoBA</a:t>
            </a:r>
            <a:r>
              <a:rPr lang="hu-HU" altLang="hu-HU" sz="17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  <a:hlinkClick r:id="rId5"/>
              </a:rPr>
              <a:t>http://swoba.hhs.se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Business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Scandinavian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Universities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and Research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Institutions</a:t>
            </a:r>
            <a:endParaRPr lang="hu-HU" altLang="hu-H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7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700" b="1" dirty="0" smtClean="0">
                <a:solidFill>
                  <a:schemeClr val="bg2">
                    <a:lumMod val="75000"/>
                  </a:schemeClr>
                </a:solidFill>
              </a:rPr>
              <a:t>SSRN</a:t>
            </a:r>
            <a:r>
              <a:rPr lang="hu-HU" altLang="hu-HU" sz="17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http://www.ssrn.com/</a:t>
            </a:r>
            <a:r>
              <a:rPr lang="hu-HU" altLang="hu-HU" sz="17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Science Research 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Network is an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international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working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paper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6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altLang="hu-HU" sz="16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7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700" b="1" dirty="0" err="1" smtClean="0">
                <a:solidFill>
                  <a:schemeClr val="bg2">
                    <a:lumMod val="75000"/>
                  </a:schemeClr>
                </a:solidFill>
              </a:rPr>
              <a:t>RePEc</a:t>
            </a:r>
            <a:r>
              <a:rPr lang="hu-HU" altLang="hu-HU" sz="17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  <a:hlinkClick r:id="rId7"/>
              </a:rPr>
              <a:t>http://repec.org/</a:t>
            </a:r>
            <a:r>
              <a:rPr lang="hu-HU" altLang="hu-HU" sz="17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Research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Economics</a:t>
            </a:r>
            <a:r>
              <a:rPr lang="hu-HU" altLang="hu-HU" sz="16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hu-HU" altLang="hu-HU" sz="1600" dirty="0" err="1">
                <a:solidFill>
                  <a:schemeClr val="bg2">
                    <a:lumMod val="75000"/>
                  </a:schemeClr>
                </a:solidFill>
              </a:rPr>
              <a:t>RePEc</a:t>
            </a:r>
            <a:r>
              <a:rPr lang="hu-HU" altLang="hu-HU" sz="16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hu-HU" sz="1600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35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969" y="218190"/>
            <a:ext cx="8672050" cy="288000"/>
          </a:xfrm>
        </p:spPr>
        <p:txBody>
          <a:bodyPr>
            <a:noAutofit/>
          </a:bodyPr>
          <a:lstStyle/>
          <a:p>
            <a:pPr algn="ctr"/>
            <a:r>
              <a:rPr lang="hu-HU" altLang="hu-HU" sz="2400" dirty="0"/>
              <a:t>Online Business &amp; </a:t>
            </a:r>
            <a:r>
              <a:rPr lang="hu-HU" altLang="hu-HU" sz="2400" dirty="0" err="1"/>
              <a:t>Economic</a:t>
            </a:r>
            <a:r>
              <a:rPr lang="hu-HU" altLang="hu-HU" sz="2400" dirty="0"/>
              <a:t> </a:t>
            </a:r>
            <a:r>
              <a:rPr lang="hu-HU" altLang="hu-HU" sz="2400" dirty="0" err="1"/>
              <a:t>Working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Paper</a:t>
            </a:r>
            <a:r>
              <a:rPr lang="hu-HU" altLang="hu-HU" sz="2400" dirty="0"/>
              <a:t> </a:t>
            </a:r>
            <a:r>
              <a:rPr lang="hu-HU" altLang="hu-HU" sz="2400" dirty="0" err="1" smtClean="0"/>
              <a:t>Databases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via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Website of </a:t>
            </a:r>
            <a:r>
              <a:rPr lang="hu-HU" altLang="hu-HU" sz="2400" dirty="0" err="1" smtClean="0"/>
              <a:t>Universities</a:t>
            </a:r>
            <a:endParaRPr lang="hu-HU" sz="23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199" y="1012723"/>
            <a:ext cx="8509819" cy="399702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1" dirty="0">
                <a:solidFill>
                  <a:schemeClr val="bg2"/>
                </a:solidFill>
              </a:rPr>
              <a:t>Harvard Business </a:t>
            </a:r>
            <a:r>
              <a:rPr lang="hu-HU" altLang="hu-HU" b="1" dirty="0" err="1">
                <a:solidFill>
                  <a:schemeClr val="bg2"/>
                </a:solidFill>
              </a:rPr>
              <a:t>School</a:t>
            </a:r>
            <a:r>
              <a:rPr lang="hu-HU" altLang="hu-HU" b="1" dirty="0">
                <a:solidFill>
                  <a:schemeClr val="bg2"/>
                </a:solidFill>
              </a:rPr>
              <a:t> </a:t>
            </a:r>
            <a:r>
              <a:rPr lang="hu-HU" altLang="hu-HU" b="1" dirty="0" err="1">
                <a:solidFill>
                  <a:schemeClr val="bg2"/>
                </a:solidFill>
              </a:rPr>
              <a:t>Working</a:t>
            </a:r>
            <a:r>
              <a:rPr lang="hu-HU" altLang="hu-HU" b="1" dirty="0">
                <a:solidFill>
                  <a:schemeClr val="bg2"/>
                </a:solidFill>
              </a:rPr>
              <a:t> </a:t>
            </a:r>
            <a:r>
              <a:rPr lang="hu-HU" altLang="hu-HU" b="1" dirty="0" err="1">
                <a:solidFill>
                  <a:schemeClr val="bg2"/>
                </a:solidFill>
              </a:rPr>
              <a:t>Papers</a:t>
            </a:r>
            <a:r>
              <a:rPr lang="hu-HU" altLang="hu-HU" b="1" dirty="0">
                <a:solidFill>
                  <a:schemeClr val="bg2"/>
                </a:solidFill>
              </a:rPr>
              <a:t> </a:t>
            </a:r>
            <a:r>
              <a:rPr lang="hu-HU" altLang="hu-HU" b="1" dirty="0" err="1">
                <a:solidFill>
                  <a:schemeClr val="bg2"/>
                </a:solidFill>
              </a:rPr>
              <a:t>Collection</a:t>
            </a:r>
            <a:r>
              <a:rPr lang="hu-HU" altLang="hu-HU" dirty="0">
                <a:solidFill>
                  <a:schemeClr val="bg2"/>
                </a:solidFill>
              </a:rPr>
              <a:t> </a:t>
            </a:r>
            <a:r>
              <a:rPr lang="hu-HU" altLang="hu-HU" dirty="0" smtClean="0">
                <a:solidFill>
                  <a:schemeClr val="bg2"/>
                </a:solidFill>
              </a:rPr>
              <a:t>	</a:t>
            </a:r>
            <a:r>
              <a:rPr lang="hu-HU" altLang="hu-HU" sz="1600" dirty="0" smtClean="0">
                <a:solidFill>
                  <a:schemeClr val="bg2"/>
                </a:solidFill>
                <a:hlinkClick r:id="rId2"/>
              </a:rPr>
              <a:t>http</a:t>
            </a:r>
            <a:r>
              <a:rPr lang="hu-HU" altLang="hu-HU" sz="1600" dirty="0">
                <a:solidFill>
                  <a:schemeClr val="bg2"/>
                </a:solidFill>
                <a:hlinkClick r:id="rId2"/>
              </a:rPr>
              <a:t>://www.hbs.edu/research/facpubs/workingpapers/</a:t>
            </a:r>
            <a:r>
              <a:rPr lang="hu-HU" altLang="hu-HU" sz="1600" dirty="0">
                <a:solidFill>
                  <a:schemeClr val="bg2"/>
                </a:solidFill>
              </a:rPr>
              <a:t> </a:t>
            </a:r>
            <a:endParaRPr lang="hu-HU" altLang="hu-HU" sz="1600" dirty="0">
              <a:solidFill>
                <a:schemeClr val="bg2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hu-HU" altLang="hu-HU" u="sng" dirty="0">
              <a:solidFill>
                <a:schemeClr val="bg2"/>
              </a:solidFill>
              <a:hlinkClick r:id="rId3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1" u="sng" dirty="0">
                <a:solidFill>
                  <a:schemeClr val="bg2"/>
                </a:solidFill>
                <a:hlinkClick r:id="rId3"/>
              </a:rPr>
              <a:t>Cambridge </a:t>
            </a:r>
            <a:r>
              <a:rPr lang="hu-HU" altLang="hu-HU" b="1" u="sng" dirty="0" err="1">
                <a:solidFill>
                  <a:schemeClr val="bg2"/>
                </a:solidFill>
                <a:hlinkClick r:id="rId3"/>
              </a:rPr>
              <a:t>Working</a:t>
            </a:r>
            <a:r>
              <a:rPr lang="hu-HU" altLang="hu-HU" b="1" u="sng" dirty="0">
                <a:solidFill>
                  <a:schemeClr val="bg2"/>
                </a:solidFill>
                <a:hlinkClick r:id="rId3"/>
              </a:rPr>
              <a:t> </a:t>
            </a:r>
            <a:r>
              <a:rPr lang="hu-HU" altLang="hu-HU" b="1" u="sng" dirty="0" err="1">
                <a:solidFill>
                  <a:schemeClr val="bg2"/>
                </a:solidFill>
                <a:hlinkClick r:id="rId3"/>
              </a:rPr>
              <a:t>Papers</a:t>
            </a:r>
            <a:r>
              <a:rPr lang="hu-HU" altLang="hu-HU" b="1" u="sng" dirty="0">
                <a:solidFill>
                  <a:schemeClr val="bg2"/>
                </a:solidFill>
                <a:hlinkClick r:id="rId3"/>
              </a:rPr>
              <a:t> in </a:t>
            </a:r>
            <a:r>
              <a:rPr lang="hu-HU" altLang="hu-HU" b="1" u="sng" dirty="0" err="1">
                <a:solidFill>
                  <a:schemeClr val="bg2"/>
                </a:solidFill>
                <a:hlinkClick r:id="rId3"/>
              </a:rPr>
              <a:t>Economics</a:t>
            </a:r>
            <a:r>
              <a:rPr lang="hu-HU" altLang="hu-HU" b="1" u="sng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bg2"/>
                </a:solidFill>
              </a:rPr>
              <a:t>	</a:t>
            </a:r>
            <a:r>
              <a:rPr lang="hu-HU" altLang="hu-HU" sz="1600" dirty="0">
                <a:solidFill>
                  <a:schemeClr val="bg2"/>
                </a:solidFill>
                <a:hlinkClick r:id="rId4"/>
              </a:rPr>
              <a:t>http://www.econ.cam.ac.uk/research/impact-and-output/cambridge-working-papers</a:t>
            </a:r>
            <a:endParaRPr lang="hu-HU" altLang="hu-HU" sz="16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hu-HU" altLang="hu-HU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1" dirty="0" err="1">
                <a:solidFill>
                  <a:schemeClr val="bg2"/>
                </a:solidFill>
              </a:rPr>
              <a:t>Economics</a:t>
            </a:r>
            <a:r>
              <a:rPr lang="hu-HU" altLang="hu-HU" b="1" dirty="0">
                <a:solidFill>
                  <a:schemeClr val="bg2"/>
                </a:solidFill>
              </a:rPr>
              <a:t> </a:t>
            </a:r>
            <a:r>
              <a:rPr lang="hu-HU" altLang="hu-HU" b="1" dirty="0" err="1">
                <a:solidFill>
                  <a:schemeClr val="bg2"/>
                </a:solidFill>
              </a:rPr>
              <a:t>Working</a:t>
            </a:r>
            <a:r>
              <a:rPr lang="hu-HU" altLang="hu-HU" b="1" dirty="0">
                <a:solidFill>
                  <a:schemeClr val="bg2"/>
                </a:solidFill>
              </a:rPr>
              <a:t> </a:t>
            </a:r>
            <a:r>
              <a:rPr lang="hu-HU" altLang="hu-HU" b="1" dirty="0" err="1">
                <a:solidFill>
                  <a:schemeClr val="bg2"/>
                </a:solidFill>
              </a:rPr>
              <a:t>Papers</a:t>
            </a:r>
            <a:r>
              <a:rPr lang="hu-HU" altLang="hu-HU" b="1" dirty="0">
                <a:solidFill>
                  <a:schemeClr val="bg2"/>
                </a:solidFill>
              </a:rPr>
              <a:t> in Oxford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bg2"/>
                </a:solidFill>
              </a:rPr>
              <a:t>	</a:t>
            </a:r>
            <a:r>
              <a:rPr lang="hu-HU" altLang="hu-HU" sz="1600" dirty="0">
                <a:solidFill>
                  <a:schemeClr val="bg2"/>
                </a:solidFill>
                <a:hlinkClick r:id="rId5"/>
              </a:rPr>
              <a:t>https://</a:t>
            </a:r>
            <a:r>
              <a:rPr lang="hu-HU" altLang="hu-HU" sz="1600" dirty="0" smtClean="0">
                <a:solidFill>
                  <a:schemeClr val="bg2"/>
                </a:solidFill>
                <a:hlinkClick r:id="rId5"/>
              </a:rPr>
              <a:t>www.economics.ox.ac.uk/research/working-papers</a:t>
            </a:r>
            <a:endParaRPr lang="hu-HU" altLang="hu-HU" sz="16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hu-HU" altLang="hu-HU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2"/>
                </a:solidFill>
              </a:rPr>
              <a:t>Research </a:t>
            </a:r>
            <a:r>
              <a:rPr lang="hu-HU" altLang="hu-HU" dirty="0" err="1">
                <a:solidFill>
                  <a:schemeClr val="bg2"/>
                </a:solidFill>
              </a:rPr>
              <a:t>Papers</a:t>
            </a:r>
            <a:r>
              <a:rPr lang="hu-HU" altLang="hu-HU" dirty="0">
                <a:solidFill>
                  <a:schemeClr val="bg2"/>
                </a:solidFill>
              </a:rPr>
              <a:t> </a:t>
            </a:r>
            <a:r>
              <a:rPr lang="hu-HU" altLang="hu-HU" dirty="0" err="1">
                <a:solidFill>
                  <a:schemeClr val="bg2"/>
                </a:solidFill>
              </a:rPr>
              <a:t>by</a:t>
            </a:r>
            <a:r>
              <a:rPr lang="hu-HU" altLang="hu-HU" dirty="0">
                <a:solidFill>
                  <a:schemeClr val="bg2"/>
                </a:solidFill>
              </a:rPr>
              <a:t> Stanford </a:t>
            </a:r>
            <a:r>
              <a:rPr lang="hu-HU" altLang="hu-HU" dirty="0" err="1">
                <a:solidFill>
                  <a:schemeClr val="bg2"/>
                </a:solidFill>
              </a:rPr>
              <a:t>Graduate</a:t>
            </a:r>
            <a:r>
              <a:rPr lang="hu-HU" altLang="hu-HU" dirty="0">
                <a:solidFill>
                  <a:schemeClr val="bg2"/>
                </a:solidFill>
              </a:rPr>
              <a:t> </a:t>
            </a:r>
            <a:r>
              <a:rPr lang="hu-HU" altLang="hu-HU" dirty="0" err="1">
                <a:solidFill>
                  <a:schemeClr val="bg2"/>
                </a:solidFill>
              </a:rPr>
              <a:t>School</a:t>
            </a:r>
            <a:r>
              <a:rPr lang="hu-HU" altLang="hu-HU" dirty="0">
                <a:solidFill>
                  <a:schemeClr val="bg2"/>
                </a:solidFill>
              </a:rPr>
              <a:t> of Business </a:t>
            </a:r>
            <a:r>
              <a:rPr lang="hu-HU" altLang="hu-HU" dirty="0" err="1">
                <a:solidFill>
                  <a:schemeClr val="bg2"/>
                </a:solidFill>
              </a:rPr>
              <a:t>Faculty</a:t>
            </a:r>
            <a:endParaRPr lang="hu-HU" altLang="hu-HU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bg2"/>
                </a:solidFill>
              </a:rPr>
              <a:t>	</a:t>
            </a:r>
            <a:r>
              <a:rPr lang="hu-HU" altLang="hu-HU" sz="1600" dirty="0">
                <a:solidFill>
                  <a:schemeClr val="bg2"/>
                </a:solidFill>
                <a:hlinkClick r:id="rId6"/>
              </a:rPr>
              <a:t>https://</a:t>
            </a:r>
            <a:r>
              <a:rPr lang="hu-HU" altLang="hu-HU" sz="1600" dirty="0" smtClean="0">
                <a:solidFill>
                  <a:schemeClr val="bg2"/>
                </a:solidFill>
                <a:hlinkClick r:id="rId6"/>
              </a:rPr>
              <a:t>www.gsb.stanford.edu/faculty-research/working-papers</a:t>
            </a:r>
            <a:endParaRPr lang="hu-HU" altLang="hu-HU" sz="16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hu-HU" altLang="hu-HU" dirty="0">
              <a:solidFill>
                <a:schemeClr val="bg2"/>
              </a:solidFill>
              <a:hlinkClick r:id="rId7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chemeClr val="bg2"/>
                </a:solidFill>
                <a:hlinkClick r:id="rId7"/>
              </a:rPr>
              <a:t>Warwick</a:t>
            </a:r>
            <a:r>
              <a:rPr lang="hu-HU" altLang="hu-HU" dirty="0">
                <a:solidFill>
                  <a:schemeClr val="bg2"/>
                </a:solidFill>
                <a:hlinkClick r:id="rId7"/>
              </a:rPr>
              <a:t> </a:t>
            </a:r>
            <a:r>
              <a:rPr lang="hu-HU" altLang="hu-HU" dirty="0" err="1">
                <a:solidFill>
                  <a:schemeClr val="bg2"/>
                </a:solidFill>
                <a:hlinkClick r:id="rId7"/>
              </a:rPr>
              <a:t>Economics</a:t>
            </a:r>
            <a:r>
              <a:rPr lang="hu-HU" altLang="hu-HU" dirty="0">
                <a:solidFill>
                  <a:schemeClr val="bg2"/>
                </a:solidFill>
                <a:hlinkClick r:id="rId7"/>
              </a:rPr>
              <a:t> Research </a:t>
            </a:r>
            <a:r>
              <a:rPr lang="hu-HU" altLang="hu-HU" dirty="0" err="1">
                <a:solidFill>
                  <a:schemeClr val="bg2"/>
                </a:solidFill>
                <a:hlinkClick r:id="rId7"/>
              </a:rPr>
              <a:t>Papers</a:t>
            </a:r>
            <a:r>
              <a:rPr lang="hu-HU" altLang="hu-HU" dirty="0">
                <a:solidFill>
                  <a:schemeClr val="bg2"/>
                </a:solidFill>
                <a:hlinkClick r:id="rId7"/>
              </a:rPr>
              <a:t> (TWERPS)</a:t>
            </a:r>
            <a:r>
              <a:rPr lang="hu-HU" altLang="hu-HU" dirty="0">
                <a:solidFill>
                  <a:schemeClr val="bg2"/>
                </a:solidFill>
              </a:rPr>
              <a:t> </a:t>
            </a:r>
            <a:r>
              <a:rPr lang="hu-HU" altLang="hu-HU" dirty="0" smtClean="0">
                <a:solidFill>
                  <a:schemeClr val="bg2"/>
                </a:solidFill>
              </a:rPr>
              <a:t>	</a:t>
            </a:r>
            <a:r>
              <a:rPr lang="hu-HU" altLang="hu-HU" sz="1600" dirty="0" smtClean="0">
                <a:solidFill>
                  <a:schemeClr val="bg2"/>
                </a:solidFill>
                <a:hlinkClick r:id="rId8"/>
              </a:rPr>
              <a:t>http</a:t>
            </a:r>
            <a:r>
              <a:rPr lang="hu-HU" altLang="hu-HU" sz="1600" dirty="0">
                <a:solidFill>
                  <a:schemeClr val="bg2"/>
                </a:solidFill>
                <a:hlinkClick r:id="rId8"/>
              </a:rPr>
              <a:t>://www2.warwick.ac.uk/fac/soc/economics/research/workingpapers/</a:t>
            </a:r>
            <a:r>
              <a:rPr lang="hu-HU" altLang="hu-HU" sz="1600" dirty="0">
                <a:solidFill>
                  <a:schemeClr val="bg2"/>
                </a:solidFill>
              </a:rPr>
              <a:t> </a:t>
            </a:r>
            <a:endParaRPr lang="hu-HU" altLang="hu-HU" sz="1600" dirty="0">
              <a:solidFill>
                <a:schemeClr val="bg2"/>
              </a:solidFill>
              <a:hlinkClick r:id="rId9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2"/>
                </a:solidFill>
                <a:hlinkClick r:id="rId9"/>
              </a:rPr>
              <a:t>European University Institute </a:t>
            </a:r>
            <a:r>
              <a:rPr lang="hu-HU" altLang="hu-HU" dirty="0" err="1">
                <a:solidFill>
                  <a:schemeClr val="bg2"/>
                </a:solidFill>
                <a:hlinkClick r:id="rId9"/>
              </a:rPr>
              <a:t>Library</a:t>
            </a:r>
            <a:r>
              <a:rPr lang="hu-HU" altLang="hu-HU" dirty="0">
                <a:solidFill>
                  <a:schemeClr val="bg2"/>
                </a:solidFill>
                <a:hlinkClick r:id="rId9"/>
              </a:rPr>
              <a:t>, </a:t>
            </a:r>
            <a:r>
              <a:rPr lang="hu-HU" altLang="hu-HU" dirty="0" err="1">
                <a:solidFill>
                  <a:schemeClr val="bg2"/>
                </a:solidFill>
                <a:hlinkClick r:id="rId9"/>
              </a:rPr>
              <a:t>Working</a:t>
            </a:r>
            <a:r>
              <a:rPr lang="hu-HU" altLang="hu-HU" dirty="0">
                <a:solidFill>
                  <a:schemeClr val="bg2"/>
                </a:solidFill>
                <a:hlinkClick r:id="rId9"/>
              </a:rPr>
              <a:t> </a:t>
            </a:r>
            <a:r>
              <a:rPr lang="hu-HU" altLang="hu-HU" dirty="0" err="1">
                <a:solidFill>
                  <a:schemeClr val="bg2"/>
                </a:solidFill>
                <a:hlinkClick r:id="rId9"/>
              </a:rPr>
              <a:t>Papers</a:t>
            </a:r>
            <a:r>
              <a:rPr lang="hu-HU" altLang="hu-HU" dirty="0">
                <a:solidFill>
                  <a:schemeClr val="bg2"/>
                </a:solidFill>
                <a:hlinkClick r:id="rId9"/>
              </a:rPr>
              <a:t> Series in </a:t>
            </a:r>
            <a:r>
              <a:rPr lang="hu-HU" altLang="hu-HU" dirty="0" err="1">
                <a:solidFill>
                  <a:schemeClr val="bg2"/>
                </a:solidFill>
                <a:hlinkClick r:id="rId9"/>
              </a:rPr>
              <a:t>Economics</a:t>
            </a:r>
            <a:r>
              <a:rPr lang="hu-HU" altLang="hu-HU" dirty="0">
                <a:solidFill>
                  <a:schemeClr val="bg2"/>
                </a:solidFill>
                <a:hlinkClick r:id="rId9"/>
              </a:rPr>
              <a:t> </a:t>
            </a:r>
            <a:endParaRPr lang="hu-HU" altLang="hu-HU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bg2"/>
                </a:solidFill>
              </a:rPr>
              <a:t>	</a:t>
            </a:r>
            <a:r>
              <a:rPr lang="hu-HU" altLang="hu-HU" sz="1600" dirty="0">
                <a:solidFill>
                  <a:schemeClr val="bg2"/>
                </a:solidFill>
                <a:hlinkClick r:id="rId10"/>
              </a:rPr>
              <a:t>https://</a:t>
            </a:r>
            <a:r>
              <a:rPr lang="hu-HU" altLang="hu-HU" sz="1600" dirty="0" smtClean="0">
                <a:solidFill>
                  <a:schemeClr val="bg2"/>
                </a:solidFill>
                <a:hlinkClick r:id="rId10"/>
              </a:rPr>
              <a:t>cadmus.eui.eu/handle/1814/2</a:t>
            </a:r>
            <a:r>
              <a:rPr lang="hu-HU" altLang="hu-HU" sz="1600" dirty="0" smtClean="0">
                <a:solidFill>
                  <a:schemeClr val="bg2"/>
                </a:solidFill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346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Online </a:t>
            </a:r>
            <a:r>
              <a:rPr lang="hu-HU" altLang="hu-HU" dirty="0" err="1" smtClean="0"/>
              <a:t>Scientific</a:t>
            </a:r>
            <a:r>
              <a:rPr lang="hu-HU" altLang="hu-HU" dirty="0" smtClean="0"/>
              <a:t> and Professional </a:t>
            </a:r>
            <a:r>
              <a:rPr lang="hu-HU" altLang="hu-HU" dirty="0" err="1" smtClean="0"/>
              <a:t>Searching</a:t>
            </a:r>
            <a:r>
              <a:rPr lang="hu-HU" altLang="hu-HU" dirty="0" smtClean="0"/>
              <a:t> Systems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69924"/>
            <a:ext cx="8686800" cy="4912403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Google 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Books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  <a:hlinkClick r:id="rId2"/>
              </a:rPr>
              <a:t>http://books.google.com/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r>
              <a:rPr lang="hu-HU" altLang="hu-HU" sz="1600" kern="0" dirty="0">
                <a:solidFill>
                  <a:srgbClr val="004299"/>
                </a:solidFill>
                <a:latin typeface="Trebuchet MS"/>
              </a:rPr>
              <a:t>	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Browsing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among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books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and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searching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in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the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text of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the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books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endParaRPr lang="hu-HU" altLang="hu-HU" sz="1800" i="1" kern="0" dirty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hu-HU" altLang="hu-HU" sz="1600" b="1" kern="0" dirty="0" smtClean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hu-HU" altLang="hu-HU" b="1" kern="0" dirty="0" smtClean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hu-HU" altLang="hu-HU" b="1" kern="0" dirty="0" smtClean="0">
                <a:solidFill>
                  <a:srgbClr val="004299"/>
                </a:solidFill>
                <a:latin typeface="Trebuchet MS"/>
              </a:rPr>
              <a:t>Google 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Scholar</a:t>
            </a:r>
            <a:r>
              <a:rPr lang="hu-HU" altLang="hu-HU" i="1" kern="0" dirty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  <a:hlinkClick r:id="rId3"/>
              </a:rPr>
              <a:t>http://scholar.google.hu/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r>
              <a:rPr lang="hu-HU" altLang="hu-HU" sz="1600" kern="0" dirty="0">
                <a:solidFill>
                  <a:srgbClr val="004299"/>
                </a:solidFill>
                <a:latin typeface="Trebuchet MS"/>
              </a:rPr>
              <a:t>	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Scientific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searching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system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to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e-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journals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,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working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papers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and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other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e-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documents</a:t>
            </a:r>
            <a:endParaRPr lang="hu-HU" altLang="hu-HU" sz="1800" kern="0" dirty="0" smtClean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endParaRPr lang="hu-HU" altLang="hu-HU" sz="1400" i="1" kern="0" dirty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hu-HU" altLang="hu-HU" sz="1600" b="1" kern="0" dirty="0" smtClean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hu-HU" altLang="hu-HU" sz="1600" b="1" kern="0" dirty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Central and Eastern European Online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Library</a:t>
            </a: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  <a:hlinkClick r:id="rId4"/>
              </a:rPr>
              <a:t>https://www.ceeol.com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/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hu-HU" altLang="hu-HU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kern="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hu-HU" altLang="hu-HU" sz="1800" kern="0" dirty="0" smtClean="0">
                <a:solidFill>
                  <a:schemeClr val="bg2">
                    <a:lumMod val="75000"/>
                  </a:schemeClr>
                </a:solidFill>
              </a:rPr>
              <a:t>E-</a:t>
            </a:r>
            <a:r>
              <a:rPr lang="hu-HU" altLang="hu-HU" sz="1800" kern="0" dirty="0" err="1" smtClean="0">
                <a:solidFill>
                  <a:schemeClr val="bg2">
                    <a:lumMod val="75000"/>
                  </a:schemeClr>
                </a:solidFill>
              </a:rPr>
              <a:t>books</a:t>
            </a:r>
            <a:r>
              <a:rPr lang="hu-HU" altLang="hu-HU" sz="1800" kern="0" dirty="0" smtClean="0">
                <a:solidFill>
                  <a:schemeClr val="bg2">
                    <a:lumMod val="75000"/>
                  </a:schemeClr>
                </a:solidFill>
              </a:rPr>
              <a:t> and e-</a:t>
            </a:r>
            <a:r>
              <a:rPr lang="hu-HU" altLang="hu-HU" sz="1800" kern="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kern="0" dirty="0" smtClean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hu-HU" altLang="hu-HU" sz="1800" kern="0" dirty="0" err="1" smtClean="0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hu-HU" altLang="hu-HU" sz="18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kern="0" dirty="0" err="1" smtClean="0">
                <a:solidFill>
                  <a:schemeClr val="bg2">
                    <a:lumMod val="75000"/>
                  </a:schemeClr>
                </a:solidFill>
              </a:rPr>
              <a:t>sciences</a:t>
            </a:r>
            <a:endParaRPr lang="hu-HU" altLang="hu-HU" sz="18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hu-HU" altLang="hu-HU" b="1" kern="0" dirty="0" smtClean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hu-HU" altLang="hu-HU" b="1" kern="0" dirty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hu-HU" altLang="hu-HU" b="1" kern="0" dirty="0" smtClean="0">
                <a:solidFill>
                  <a:srgbClr val="004299"/>
                </a:solidFill>
                <a:latin typeface="Trebuchet MS"/>
              </a:rPr>
              <a:t>RFE </a:t>
            </a: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(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Resources</a:t>
            </a: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for</a:t>
            </a: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Economists</a:t>
            </a: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on</a:t>
            </a: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b="1" kern="0" dirty="0" err="1">
                <a:solidFill>
                  <a:srgbClr val="004299"/>
                </a:solidFill>
                <a:latin typeface="Trebuchet MS"/>
              </a:rPr>
              <a:t>the</a:t>
            </a:r>
            <a:r>
              <a:rPr lang="hu-HU" altLang="hu-HU" b="1" kern="0" dirty="0">
                <a:solidFill>
                  <a:srgbClr val="004299"/>
                </a:solidFill>
                <a:latin typeface="Trebuchet MS"/>
              </a:rPr>
              <a:t> Internet)</a:t>
            </a:r>
            <a:r>
              <a:rPr lang="hu-HU" altLang="hu-HU" i="1" kern="0" dirty="0">
                <a:solidFill>
                  <a:srgbClr val="004299"/>
                </a:solidFill>
                <a:latin typeface="Trebuchet MS"/>
              </a:rPr>
              <a:t>  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  <a:hlinkClick r:id="rId5"/>
              </a:rPr>
              <a:t>http://rfe.org/</a:t>
            </a:r>
            <a:r>
              <a:rPr lang="hu-HU" altLang="hu-HU" kern="0" dirty="0">
                <a:solidFill>
                  <a:srgbClr val="004299"/>
                </a:solidFill>
                <a:latin typeface="Trebuchet MS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r>
              <a:rPr lang="hu-HU" altLang="hu-HU" sz="1600" kern="0" dirty="0">
                <a:solidFill>
                  <a:srgbClr val="004299"/>
                </a:solidFill>
                <a:latin typeface="Trebuchet MS"/>
              </a:rPr>
              <a:t>	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Website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to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economic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data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,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research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guides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,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porfessional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organisations</a:t>
            </a:r>
            <a:r>
              <a:rPr lang="hu-HU" altLang="hu-HU" sz="1600" kern="0" dirty="0" smtClean="0">
                <a:solidFill>
                  <a:srgbClr val="004299"/>
                </a:solidFill>
                <a:latin typeface="Trebuchet MS"/>
              </a:rPr>
              <a:t> and e-</a:t>
            </a:r>
            <a:r>
              <a:rPr lang="hu-HU" altLang="hu-HU" sz="1600" kern="0" dirty="0" err="1" smtClean="0">
                <a:solidFill>
                  <a:srgbClr val="004299"/>
                </a:solidFill>
                <a:latin typeface="Trebuchet MS"/>
              </a:rPr>
              <a:t>documents</a:t>
            </a:r>
            <a:endParaRPr lang="hu-HU" altLang="hu-HU" sz="1800" i="1" kern="0" dirty="0">
              <a:solidFill>
                <a:srgbClr val="004299"/>
              </a:solidFill>
              <a:latin typeface="Trebuchet MS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hu-HU" altLang="hu-HU" sz="1600" b="1" kern="0" dirty="0">
              <a:solidFill>
                <a:srgbClr val="004299"/>
              </a:solidFill>
              <a:latin typeface="Trebuchet MS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779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891" y="326067"/>
            <a:ext cx="9217891" cy="216081"/>
          </a:xfrm>
        </p:spPr>
        <p:txBody>
          <a:bodyPr>
            <a:noAutofit/>
          </a:bodyPr>
          <a:lstStyle/>
          <a:p>
            <a:pPr algn="ctr"/>
            <a:r>
              <a:rPr lang="hu-HU" altLang="hu-HU" sz="2200" dirty="0" smtClean="0"/>
              <a:t>Website of </a:t>
            </a:r>
            <a:r>
              <a:rPr lang="hu-HU" altLang="hu-HU" sz="2200" dirty="0"/>
              <a:t>P</a:t>
            </a:r>
            <a:r>
              <a:rPr lang="hu-HU" altLang="hu-HU" sz="2200" dirty="0" smtClean="0"/>
              <a:t>rofessional </a:t>
            </a:r>
            <a:r>
              <a:rPr lang="hu-HU" altLang="hu-HU" sz="2200" dirty="0" err="1"/>
              <a:t>O</a:t>
            </a:r>
            <a:r>
              <a:rPr lang="hu-HU" altLang="hu-HU" sz="2200" dirty="0" err="1" smtClean="0"/>
              <a:t>rganisations</a:t>
            </a:r>
            <a:r>
              <a:rPr lang="hu-HU" altLang="hu-HU" sz="2200" dirty="0" smtClean="0"/>
              <a:t>, </a:t>
            </a:r>
            <a:r>
              <a:rPr lang="hu-HU" altLang="hu-HU" sz="2200" dirty="0" err="1"/>
              <a:t>I</a:t>
            </a:r>
            <a:r>
              <a:rPr lang="hu-HU" altLang="hu-HU" sz="2200" dirty="0" err="1" smtClean="0"/>
              <a:t>nstitutions</a:t>
            </a:r>
            <a:r>
              <a:rPr lang="hu-HU" altLang="hu-HU" sz="2200" dirty="0" smtClean="0"/>
              <a:t> and </a:t>
            </a:r>
            <a:r>
              <a:rPr lang="hu-HU" altLang="hu-HU" sz="2200" dirty="0" err="1"/>
              <a:t>C</a:t>
            </a:r>
            <a:r>
              <a:rPr lang="hu-HU" altLang="hu-HU" sz="2200" dirty="0" err="1" smtClean="0"/>
              <a:t>ompanies</a:t>
            </a:r>
            <a:endParaRPr lang="hu-HU" sz="2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527241"/>
            <a:ext cx="8686800" cy="3482503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bg2">
                    <a:lumMod val="75000"/>
                  </a:schemeClr>
                </a:solidFill>
              </a:rPr>
              <a:t>Professional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organisations</a:t>
            </a:r>
            <a:r>
              <a:rPr lang="hu-HU" altLang="hu-H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institutions</a:t>
            </a:r>
            <a:r>
              <a:rPr lang="hu-HU" altLang="hu-HU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companies</a:t>
            </a:r>
            <a:r>
              <a:rPr lang="hu-HU" altLang="hu-H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publish</a:t>
            </a:r>
            <a:r>
              <a:rPr lang="hu-HU" altLang="hu-H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several</a:t>
            </a:r>
            <a:r>
              <a:rPr lang="hu-HU" altLang="hu-H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relevant</a:t>
            </a:r>
            <a:endParaRPr lang="hu-HU" altLang="hu-HU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r>
              <a:rPr lang="hu-HU" altLang="hu-HU" sz="20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endParaRPr lang="hu-HU" altLang="hu-H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r>
              <a:rPr lang="hu-HU" altLang="hu-HU" sz="20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endParaRPr lang="hu-HU" altLang="hu-H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75000"/>
                  </a:schemeClr>
                </a:solidFill>
              </a:rPr>
              <a:t>papers</a:t>
            </a:r>
            <a:r>
              <a:rPr lang="hu-HU" altLang="hu-HU" sz="20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endParaRPr lang="hu-HU" altLang="hu-H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75000"/>
                  </a:schemeClr>
                </a:solidFill>
              </a:rPr>
              <a:t>reports</a:t>
            </a:r>
            <a:endParaRPr lang="hu-HU" altLang="hu-HU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hu-HU" altLang="hu-HU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E.g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. OECD 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www.oecd.org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IMF 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www.imf.org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World Bank 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www.worldbank.org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554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Systematic</a:t>
            </a:r>
            <a:r>
              <a:rPr lang="hu-HU" dirty="0" smtClean="0"/>
              <a:t> </a:t>
            </a:r>
            <a:r>
              <a:rPr lang="hu-HU" dirty="0" err="1" smtClean="0"/>
              <a:t>Literature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60400" y="1173019"/>
            <a:ext cx="8575964" cy="513541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library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and online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catalogues</a:t>
            </a: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sing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keywords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subjects</a:t>
            </a:r>
            <a:endParaRPr lang="hu-HU" altLang="hu-H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eyword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combinations</a:t>
            </a: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sorting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relevance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Following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literature</a:t>
            </a: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ollow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„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literature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chain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eviewing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eferences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hu-HU" altLang="hu-H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find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relevant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sources</a:t>
            </a:r>
            <a:endParaRPr lang="hu-HU" altLang="hu-H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According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authors</a:t>
            </a: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„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follow-up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author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method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hu-HU" altLang="hu-H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earch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publications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of a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certain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author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hu-HU" altLang="hu-HU" sz="1800" dirty="0" err="1" smtClean="0">
                <a:solidFill>
                  <a:schemeClr val="bg2">
                    <a:lumMod val="50000"/>
                  </a:schemeClr>
                </a:solidFill>
              </a:rPr>
              <a:t>scholar</a:t>
            </a:r>
            <a:r>
              <a:rPr lang="hu-HU" altLang="hu-HU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1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18837" y="2908570"/>
            <a:ext cx="7772400" cy="701675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Sources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</a:t>
            </a:r>
            <a:r>
              <a:rPr lang="hu-HU" dirty="0" err="1" smtClean="0">
                <a:solidFill>
                  <a:srgbClr val="FF0000"/>
                </a:solidFill>
              </a:rPr>
              <a:t>ot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</a:t>
            </a:r>
            <a:r>
              <a:rPr lang="hu-HU" dirty="0" err="1" smtClean="0">
                <a:solidFill>
                  <a:srgbClr val="FF0000"/>
                </a:solidFill>
              </a:rPr>
              <a:t>ppropriate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for</a:t>
            </a:r>
            <a:r>
              <a:rPr lang="hu-HU" dirty="0" smtClean="0">
                <a:solidFill>
                  <a:srgbClr val="FF0000"/>
                </a:solidFill>
              </a:rPr>
              <a:t> Professional Research and </a:t>
            </a:r>
            <a:r>
              <a:rPr lang="hu-HU" dirty="0" err="1" smtClean="0">
                <a:solidFill>
                  <a:srgbClr val="FF0000"/>
                </a:solidFill>
              </a:rPr>
              <a:t>Referencing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1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Not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Allowed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FF0000"/>
                </a:solidFill>
              </a:rPr>
              <a:t>Wikipedia</a:t>
            </a:r>
            <a:endParaRPr lang="hu-HU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Hobby </a:t>
            </a:r>
            <a:r>
              <a:rPr lang="hu-HU" dirty="0" err="1" smtClean="0">
                <a:solidFill>
                  <a:srgbClr val="FF0000"/>
                </a:solidFill>
              </a:rPr>
              <a:t>websites</a:t>
            </a:r>
            <a:endParaRPr lang="hu-HU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FF0000"/>
                </a:solidFill>
              </a:rPr>
              <a:t>Publications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published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by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predatory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publishers</a:t>
            </a:r>
            <a:r>
              <a:rPr lang="hu-HU" dirty="0" smtClean="0">
                <a:solidFill>
                  <a:srgbClr val="FF0000"/>
                </a:solidFill>
              </a:rPr>
              <a:t> and </a:t>
            </a:r>
            <a:r>
              <a:rPr lang="hu-HU" dirty="0" err="1" smtClean="0">
                <a:solidFill>
                  <a:srgbClr val="FF0000"/>
                </a:solidFill>
              </a:rPr>
              <a:t>predatory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journals</a:t>
            </a:r>
            <a:r>
              <a:rPr lang="hu-HU" dirty="0" smtClean="0">
                <a:solidFill>
                  <a:srgbClr val="FF0000"/>
                </a:solidFill>
              </a:rPr>
              <a:t> (</a:t>
            </a:r>
            <a:r>
              <a:rPr lang="hu-HU" dirty="0" err="1" smtClean="0">
                <a:solidFill>
                  <a:srgbClr val="FF0000"/>
                </a:solidFill>
              </a:rPr>
              <a:t>see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next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slide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endParaRPr lang="hu-HU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FF0000"/>
                </a:solidFill>
              </a:rPr>
              <a:t>Documents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published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by</a:t>
            </a:r>
            <a:r>
              <a:rPr lang="hu-HU" dirty="0">
                <a:solidFill>
                  <a:srgbClr val="FF0000"/>
                </a:solidFill>
              </a:rPr>
              <a:t> non-</a:t>
            </a:r>
            <a:r>
              <a:rPr lang="hu-HU" dirty="0" err="1">
                <a:solidFill>
                  <a:srgbClr val="FF0000"/>
                </a:solidFill>
              </a:rPr>
              <a:t>identified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authors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or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authors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with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uncertain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professional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background</a:t>
            </a:r>
            <a:r>
              <a:rPr lang="hu-HU" dirty="0" smtClean="0">
                <a:solidFill>
                  <a:srgbClr val="FF0000"/>
                </a:solidFill>
              </a:rPr>
              <a:t>…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Predatory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Journals</a:t>
            </a:r>
            <a:r>
              <a:rPr lang="hu-HU" dirty="0" smtClean="0">
                <a:solidFill>
                  <a:srgbClr val="FF0000"/>
                </a:solidFill>
              </a:rPr>
              <a:t> and </a:t>
            </a:r>
            <a:r>
              <a:rPr lang="hu-HU" dirty="0" err="1" smtClean="0">
                <a:solidFill>
                  <a:srgbClr val="FF0000"/>
                </a:solidFill>
              </a:rPr>
              <a:t>Publishers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199" y="650190"/>
            <a:ext cx="8566727" cy="5316904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Business-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driven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but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non-</a:t>
            </a:r>
            <a:r>
              <a:rPr lang="hu-HU" sz="2000" dirty="0" err="1">
                <a:solidFill>
                  <a:schemeClr val="bg2">
                    <a:lumMod val="50000"/>
                  </a:schemeClr>
                </a:solidFill>
              </a:rPr>
              <a:t>ethical</a:t>
            </a:r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 businesses 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exploiting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researchers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bg2">
                    <a:lumMod val="50000"/>
                  </a:schemeClr>
                </a:solidFill>
              </a:rPr>
              <a:t>publish</a:t>
            </a:r>
            <a:endParaRPr lang="hu-HU" altLang="hu-H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Selecting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papers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publishing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professionally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person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pays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can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publish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paper</a:t>
            </a:r>
            <a:endParaRPr lang="hu-HU" altLang="hu-H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Publication fees are not always announced in advance</a:t>
            </a:r>
            <a:endParaRPr lang="hu-H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Communicating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professionally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(text of e-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mails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websites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„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Call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>
                <a:solidFill>
                  <a:schemeClr val="bg2">
                    <a:lumMod val="50000"/>
                  </a:schemeClr>
                </a:solidFill>
              </a:rPr>
              <a:t>papers</a:t>
            </a:r>
            <a:r>
              <a:rPr lang="hu-HU" altLang="hu-HU" sz="2000" dirty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e-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mails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There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is no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official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list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about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them</a:t>
            </a:r>
            <a:endParaRPr lang="hu-HU" alt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’’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informal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bg2">
                    <a:lumMod val="50000"/>
                  </a:schemeClr>
                </a:solidFill>
              </a:rPr>
              <a:t>blacklist</a:t>
            </a:r>
            <a:r>
              <a:rPr lang="hu-HU" altLang="hu-HU" sz="200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hu-HU" altLang="hu-HU" sz="2000" b="1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https://beallslist.net/</a:t>
            </a:r>
            <a:r>
              <a:rPr lang="hu-HU" altLang="hu-H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hu-HU" altLang="hu-HU" sz="2000" dirty="0">
                <a:solidFill>
                  <a:schemeClr val="bg2">
                    <a:lumMod val="75000"/>
                  </a:schemeClr>
                </a:solidFill>
              </a:rPr>
              <a:t>			</a:t>
            </a:r>
            <a:r>
              <a:rPr lang="hu-HU" altLang="hu-HU" sz="2000" b="1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https://predatoryjournals.com/journals/</a:t>
            </a:r>
            <a:r>
              <a:rPr lang="hu-HU" altLang="hu-H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hu-HU" altLang="hu-HU" sz="2000" b="1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hu-HU" altLang="hu-H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altLang="hu-HU" sz="2000" b="1" dirty="0" err="1" smtClean="0">
                <a:solidFill>
                  <a:srgbClr val="FF0000"/>
                </a:solidFill>
              </a:rPr>
              <a:t>Not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FF0000"/>
                </a:solidFill>
              </a:rPr>
              <a:t>accepted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FF0000"/>
                </a:solidFill>
              </a:rPr>
              <a:t>by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FF0000"/>
                </a:solidFill>
              </a:rPr>
              <a:t>the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FF0000"/>
                </a:solidFill>
              </a:rPr>
              <a:t>academic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FF0000"/>
                </a:solidFill>
              </a:rPr>
              <a:t>sphere</a:t>
            </a:r>
            <a:endParaRPr lang="hu-HU" alt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471" y="2812203"/>
            <a:ext cx="8416255" cy="612000"/>
          </a:xfrm>
        </p:spPr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72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8864" cy="29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Connecting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University Network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57200" y="765426"/>
            <a:ext cx="8686800" cy="558472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hu-HU" altLang="hu-HU" b="1" dirty="0" smtClean="0">
                <a:solidFill>
                  <a:srgbClr val="FF0000"/>
                </a:solidFill>
              </a:rPr>
              <a:t>In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order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to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access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the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subscribed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professional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sources</a:t>
            </a:r>
            <a:r>
              <a:rPr lang="hu-HU" altLang="hu-HU" b="1" dirty="0" smtClean="0">
                <a:solidFill>
                  <a:srgbClr val="FF0000"/>
                </a:solidFill>
              </a:rPr>
              <a:t>,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you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need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to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connect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to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the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university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network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Guide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connect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university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network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remote</a:t>
            </a:r>
            <a:r>
              <a:rPr lang="hu-HU" alt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50000"/>
                  </a:schemeClr>
                </a:solidFill>
              </a:rPr>
              <a:t>access</a:t>
            </a:r>
            <a:r>
              <a:rPr lang="hu-HU" altLang="hu-HU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u-HU" altLang="hu-HU" sz="16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</a:t>
            </a:r>
            <a:r>
              <a:rPr lang="hu-HU" altLang="hu-HU" sz="16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www.lib.pte.hu/en/service/remote_access-222</a:t>
            </a:r>
            <a:r>
              <a:rPr lang="hu-HU" altLang="hu-H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hu-HU" sz="1600" b="1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connecting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university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network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e-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journal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and e-book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databases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are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available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hu-HU" sz="16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https</a:t>
            </a:r>
            <a:r>
              <a:rPr lang="hu-HU" sz="1600" b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://</a:t>
            </a:r>
            <a:r>
              <a:rPr lang="hu-HU" sz="16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lib.pte.hu/en/databases</a:t>
            </a:r>
            <a:r>
              <a:rPr lang="hu-H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	</a:t>
            </a:r>
            <a:endParaRPr lang="hu-HU" sz="1600" b="1" dirty="0"/>
          </a:p>
        </p:txBody>
      </p:sp>
      <p:sp>
        <p:nvSpPr>
          <p:cNvPr id="2" name="Lefelé nyíl 1"/>
          <p:cNvSpPr/>
          <p:nvPr/>
        </p:nvSpPr>
        <p:spPr>
          <a:xfrm>
            <a:off x="6432830" y="1625600"/>
            <a:ext cx="415636" cy="6558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0" y="2846070"/>
            <a:ext cx="7132320" cy="401193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667492" y="5046750"/>
            <a:ext cx="1265382" cy="355600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4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65018" y="2696133"/>
            <a:ext cx="7772400" cy="701675"/>
          </a:xfrm>
        </p:spPr>
        <p:txBody>
          <a:bodyPr/>
          <a:lstStyle/>
          <a:p>
            <a:pPr algn="ctr"/>
            <a:r>
              <a:rPr lang="hu-HU" dirty="0" smtClean="0"/>
              <a:t>Online </a:t>
            </a:r>
            <a:r>
              <a:rPr lang="hu-HU" dirty="0"/>
              <a:t>I</a:t>
            </a:r>
            <a:r>
              <a:rPr lang="hu-HU" dirty="0" smtClean="0"/>
              <a:t>nternational </a:t>
            </a:r>
            <a:br>
              <a:rPr lang="hu-HU" dirty="0" smtClean="0"/>
            </a:br>
            <a:r>
              <a:rPr lang="hu-HU" dirty="0" smtClean="0"/>
              <a:t>E-</a:t>
            </a:r>
            <a:r>
              <a:rPr lang="hu-HU" dirty="0"/>
              <a:t>J</a:t>
            </a:r>
            <a:r>
              <a:rPr lang="hu-HU" dirty="0" smtClean="0"/>
              <a:t>ournal and E-Book </a:t>
            </a:r>
            <a:r>
              <a:rPr lang="hu-HU" dirty="0" err="1"/>
              <a:t>D</a:t>
            </a:r>
            <a:r>
              <a:rPr lang="hu-HU" dirty="0" err="1" smtClean="0"/>
              <a:t>atabases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34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8190"/>
            <a:ext cx="8229600" cy="288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Online International </a:t>
            </a:r>
            <a:r>
              <a:rPr lang="hu-HU" altLang="hu-HU" dirty="0" err="1" smtClean="0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199" y="822036"/>
            <a:ext cx="8612910" cy="5578764"/>
          </a:xfrm>
        </p:spPr>
        <p:txBody>
          <a:bodyPr/>
          <a:lstStyle/>
          <a:p>
            <a:pPr algn="ctr"/>
            <a:r>
              <a:rPr lang="hu-HU" altLang="hu-HU" b="1" dirty="0" smtClean="0">
                <a:solidFill>
                  <a:srgbClr val="FF0000"/>
                </a:solidFill>
              </a:rPr>
              <a:t>The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following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database</a:t>
            </a:r>
            <a:r>
              <a:rPr lang="hu-HU" altLang="hu-HU" b="1" dirty="0" smtClean="0">
                <a:solidFill>
                  <a:srgbClr val="FF0000"/>
                </a:solidFill>
              </a:rPr>
              <a:t> is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available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only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by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connecting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to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the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university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network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via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the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website of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the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University </a:t>
            </a:r>
            <a:r>
              <a:rPr lang="hu-HU" altLang="hu-HU" b="1" u="sng" dirty="0" err="1" smtClean="0">
                <a:solidFill>
                  <a:srgbClr val="FF0000"/>
                </a:solidFill>
              </a:rPr>
              <a:t>Library</a:t>
            </a:r>
            <a:r>
              <a:rPr lang="hu-HU" altLang="hu-HU" b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altLang="hu-HU" b="1" dirty="0" smtClean="0">
                <a:solidFill>
                  <a:srgbClr val="FF0000"/>
                </a:solidFill>
              </a:rPr>
              <a:t>(</a:t>
            </a:r>
            <a:r>
              <a:rPr lang="hu-HU" altLang="hu-HU" b="1" dirty="0" err="1" smtClean="0">
                <a:solidFill>
                  <a:srgbClr val="FF0000"/>
                </a:solidFill>
              </a:rPr>
              <a:t>see</a:t>
            </a:r>
            <a:r>
              <a:rPr lang="hu-HU" altLang="hu-HU" b="1" dirty="0" smtClean="0">
                <a:solidFill>
                  <a:srgbClr val="FF0000"/>
                </a:solidFill>
              </a:rPr>
              <a:t> 2nd </a:t>
            </a:r>
            <a:r>
              <a:rPr lang="hu-HU" altLang="hu-HU" b="1" dirty="0" err="1">
                <a:solidFill>
                  <a:srgbClr val="FF0000"/>
                </a:solidFill>
              </a:rPr>
              <a:t>slide</a:t>
            </a:r>
            <a:r>
              <a:rPr lang="hu-HU" altLang="hu-HU" b="1" dirty="0">
                <a:solidFill>
                  <a:srgbClr val="FF0000"/>
                </a:solidFill>
              </a:rPr>
              <a:t>)</a:t>
            </a:r>
          </a:p>
          <a:p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Business 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Source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Premier (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EBSCOhost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Providing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more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thousands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text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articles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each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subfield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of business and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economics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Both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early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current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volumes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available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Company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&amp;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documents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e.g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. SWOT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analysis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about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companies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i="1" dirty="0" err="1" smtClean="0">
                <a:solidFill>
                  <a:schemeClr val="bg2">
                    <a:lumMod val="75000"/>
                  </a:schemeClr>
                </a:solidFill>
              </a:rPr>
              <a:t>User-friendly</a:t>
            </a:r>
            <a:r>
              <a:rPr lang="hu-HU" altLang="hu-HU" sz="18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i="1" dirty="0" err="1" smtClean="0">
                <a:solidFill>
                  <a:schemeClr val="bg2">
                    <a:lumMod val="75000"/>
                  </a:schemeClr>
                </a:solidFill>
              </a:rPr>
              <a:t>searching</a:t>
            </a:r>
            <a:r>
              <a:rPr lang="hu-HU" altLang="hu-HU" sz="18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i="1" dirty="0" err="1" smtClean="0">
                <a:solidFill>
                  <a:schemeClr val="bg2">
                    <a:lumMod val="75000"/>
                  </a:schemeClr>
                </a:solidFill>
              </a:rPr>
              <a:t>system</a:t>
            </a:r>
            <a:endParaRPr lang="hu-HU" altLang="hu-HU" sz="18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Daily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updated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i="1" dirty="0" err="1" smtClean="0">
                <a:solidFill>
                  <a:srgbClr val="00B0F0"/>
                </a:solidFill>
              </a:rPr>
              <a:t>Primarily</a:t>
            </a:r>
            <a:r>
              <a:rPr lang="hu-HU" altLang="hu-HU" sz="1800" i="1" dirty="0" smtClean="0">
                <a:solidFill>
                  <a:srgbClr val="00B0F0"/>
                </a:solidFill>
              </a:rPr>
              <a:t> </a:t>
            </a:r>
            <a:r>
              <a:rPr lang="hu-HU" altLang="hu-HU" sz="1800" i="1" dirty="0" err="1" smtClean="0">
                <a:solidFill>
                  <a:srgbClr val="00B0F0"/>
                </a:solidFill>
              </a:rPr>
              <a:t>recommended</a:t>
            </a:r>
            <a:r>
              <a:rPr lang="hu-HU" altLang="hu-HU" sz="1800" i="1" dirty="0" smtClean="0">
                <a:solidFill>
                  <a:srgbClr val="00B0F0"/>
                </a:solidFill>
              </a:rPr>
              <a:t> </a:t>
            </a:r>
            <a:r>
              <a:rPr lang="hu-HU" altLang="hu-HU" sz="1800" i="1" dirty="0" err="1" smtClean="0">
                <a:solidFill>
                  <a:srgbClr val="00B0F0"/>
                </a:solidFill>
              </a:rPr>
              <a:t>to</a:t>
            </a:r>
            <a:r>
              <a:rPr lang="hu-HU" altLang="hu-HU" sz="1800" i="1" dirty="0" smtClean="0">
                <a:solidFill>
                  <a:srgbClr val="00B0F0"/>
                </a:solidFill>
              </a:rPr>
              <a:t> </a:t>
            </a:r>
            <a:r>
              <a:rPr lang="hu-HU" altLang="hu-HU" sz="1800" i="1" dirty="0" err="1" smtClean="0">
                <a:solidFill>
                  <a:srgbClr val="00B0F0"/>
                </a:solidFill>
              </a:rPr>
              <a:t>thesis</a:t>
            </a:r>
            <a:r>
              <a:rPr lang="hu-HU" altLang="hu-HU" sz="1800" i="1" dirty="0" smtClean="0">
                <a:solidFill>
                  <a:srgbClr val="00B0F0"/>
                </a:solidFill>
              </a:rPr>
              <a:t> and </a:t>
            </a:r>
            <a:r>
              <a:rPr lang="hu-HU" altLang="hu-HU" sz="1800" i="1" dirty="0" err="1" smtClean="0">
                <a:solidFill>
                  <a:srgbClr val="00B0F0"/>
                </a:solidFill>
              </a:rPr>
              <a:t>dissertation</a:t>
            </a:r>
            <a:r>
              <a:rPr lang="hu-HU" altLang="hu-HU" sz="1800" i="1" dirty="0" smtClean="0">
                <a:solidFill>
                  <a:srgbClr val="00B0F0"/>
                </a:solidFill>
              </a:rPr>
              <a:t> </a:t>
            </a:r>
            <a:r>
              <a:rPr lang="hu-HU" altLang="hu-HU" sz="1800" i="1" dirty="0" err="1" smtClean="0">
                <a:solidFill>
                  <a:srgbClr val="00B0F0"/>
                </a:solidFill>
              </a:rPr>
              <a:t>researching</a:t>
            </a:r>
            <a:endParaRPr lang="hu-HU" altLang="hu-HU" sz="1800" dirty="0" smtClean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368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9309"/>
            <a:ext cx="8229600" cy="520881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/>
              <a:t>Online International </a:t>
            </a:r>
            <a:r>
              <a:rPr lang="hu-HU" altLang="hu-HU" dirty="0" err="1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40327" y="871459"/>
            <a:ext cx="8229600" cy="356977"/>
          </a:xfrm>
        </p:spPr>
        <p:txBody>
          <a:bodyPr/>
          <a:lstStyle/>
          <a:p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Business 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Source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Premier (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EBSCOhost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896"/>
            <a:ext cx="9144000" cy="536447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60404" y="1973091"/>
            <a:ext cx="637308" cy="355600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928255" y="2424607"/>
            <a:ext cx="0" cy="52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80109" y="2958494"/>
            <a:ext cx="149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Browsing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among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journals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743548" y="4329546"/>
            <a:ext cx="715819" cy="323734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6288167" y="2048136"/>
            <a:ext cx="715819" cy="280555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297712" y="2029027"/>
            <a:ext cx="734288" cy="289969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503554" y="4038306"/>
            <a:ext cx="285044" cy="291240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/>
          <p:cNvCxnSpPr/>
          <p:nvPr/>
        </p:nvCxnSpPr>
        <p:spPr>
          <a:xfrm flipH="1">
            <a:off x="6823877" y="3506254"/>
            <a:ext cx="360218" cy="515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278255" y="2949258"/>
            <a:ext cx="149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Description</a:t>
            </a:r>
            <a:r>
              <a:rPr lang="hu-HU" b="1" dirty="0" smtClean="0">
                <a:solidFill>
                  <a:srgbClr val="FF0000"/>
                </a:solidFill>
              </a:rPr>
              <a:t> of </a:t>
            </a:r>
            <a:r>
              <a:rPr lang="hu-HU" b="1" dirty="0" err="1" smtClean="0">
                <a:solidFill>
                  <a:srgbClr val="FF0000"/>
                </a:solidFill>
              </a:rPr>
              <a:t>effective</a:t>
            </a:r>
            <a:r>
              <a:rPr lang="hu-HU" b="1" dirty="0" smtClean="0">
                <a:solidFill>
                  <a:srgbClr val="FF0000"/>
                </a:solidFill>
              </a:rPr>
              <a:t>  </a:t>
            </a:r>
            <a:r>
              <a:rPr lang="hu-HU" b="1" dirty="0" err="1" smtClean="0">
                <a:solidFill>
                  <a:srgbClr val="FF0000"/>
                </a:solidFill>
              </a:rPr>
              <a:t>searching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tactics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0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8190"/>
            <a:ext cx="8229600" cy="288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Online International </a:t>
            </a:r>
            <a:r>
              <a:rPr lang="hu-HU" altLang="hu-HU" dirty="0" err="1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831272"/>
            <a:ext cx="8575964" cy="5283199"/>
          </a:xfrm>
        </p:spPr>
        <p:txBody>
          <a:bodyPr/>
          <a:lstStyle/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The </a:t>
            </a:r>
            <a:r>
              <a:rPr lang="hu-HU" altLang="hu-HU" b="1" dirty="0" err="1">
                <a:solidFill>
                  <a:srgbClr val="FF0000"/>
                </a:solidFill>
              </a:rPr>
              <a:t>following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database</a:t>
            </a:r>
            <a:r>
              <a:rPr lang="hu-HU" altLang="hu-HU" b="1" dirty="0">
                <a:solidFill>
                  <a:srgbClr val="FF0000"/>
                </a:solidFill>
              </a:rPr>
              <a:t> is </a:t>
            </a:r>
            <a:r>
              <a:rPr lang="hu-HU" altLang="hu-HU" b="1" dirty="0" err="1">
                <a:solidFill>
                  <a:srgbClr val="FF0000"/>
                </a:solidFill>
              </a:rPr>
              <a:t>available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only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by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connecting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to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the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university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network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via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the</a:t>
            </a:r>
            <a:r>
              <a:rPr lang="hu-HU" altLang="hu-HU" b="1" u="sng" dirty="0">
                <a:solidFill>
                  <a:srgbClr val="FF0000"/>
                </a:solidFill>
              </a:rPr>
              <a:t> website of </a:t>
            </a:r>
            <a:r>
              <a:rPr lang="hu-HU" altLang="hu-HU" b="1" u="sng" dirty="0" err="1">
                <a:solidFill>
                  <a:srgbClr val="FF0000"/>
                </a:solidFill>
              </a:rPr>
              <a:t>the</a:t>
            </a:r>
            <a:r>
              <a:rPr lang="hu-HU" altLang="hu-HU" b="1" u="sng" dirty="0">
                <a:solidFill>
                  <a:srgbClr val="FF0000"/>
                </a:solidFill>
              </a:rPr>
              <a:t> University </a:t>
            </a:r>
            <a:r>
              <a:rPr lang="hu-HU" altLang="hu-HU" b="1" u="sng" dirty="0" err="1">
                <a:solidFill>
                  <a:srgbClr val="FF0000"/>
                </a:solidFill>
              </a:rPr>
              <a:t>Library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(</a:t>
            </a:r>
            <a:r>
              <a:rPr lang="hu-HU" altLang="hu-HU" b="1" dirty="0" err="1">
                <a:solidFill>
                  <a:srgbClr val="FF0000"/>
                </a:solidFill>
              </a:rPr>
              <a:t>see</a:t>
            </a:r>
            <a:r>
              <a:rPr lang="hu-HU" altLang="hu-HU" b="1" dirty="0">
                <a:solidFill>
                  <a:srgbClr val="FF0000"/>
                </a:solidFill>
              </a:rPr>
              <a:t> 2nd </a:t>
            </a:r>
            <a:r>
              <a:rPr lang="hu-HU" altLang="hu-HU" b="1" dirty="0" err="1">
                <a:solidFill>
                  <a:srgbClr val="FF0000"/>
                </a:solidFill>
              </a:rPr>
              <a:t>slide</a:t>
            </a:r>
            <a:r>
              <a:rPr lang="hu-HU" altLang="hu-HU" b="1" dirty="0">
                <a:solidFill>
                  <a:srgbClr val="FF0000"/>
                </a:solidFill>
              </a:rPr>
              <a:t>)</a:t>
            </a:r>
          </a:p>
          <a:p>
            <a:endParaRPr lang="hu-HU" altLang="hu-H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1" dirty="0" err="1" smtClean="0">
                <a:solidFill>
                  <a:schemeClr val="bg2">
                    <a:lumMod val="75000"/>
                  </a:schemeClr>
                </a:solidFill>
              </a:rPr>
              <a:t>EconLit</a:t>
            </a:r>
            <a:r>
              <a:rPr lang="hu-HU" altLang="hu-H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Text (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EBSCOhost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About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600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text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articles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Both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early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current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volumes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available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i="1" dirty="0" err="1" smtClean="0">
                <a:solidFill>
                  <a:schemeClr val="bg2">
                    <a:lumMod val="75000"/>
                  </a:schemeClr>
                </a:solidFill>
              </a:rPr>
              <a:t>User-friendly</a:t>
            </a:r>
            <a:r>
              <a:rPr lang="hu-HU" altLang="hu-HU" sz="18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i="1" dirty="0" err="1">
                <a:solidFill>
                  <a:schemeClr val="bg2">
                    <a:lumMod val="75000"/>
                  </a:schemeClr>
                </a:solidFill>
              </a:rPr>
              <a:t>searching</a:t>
            </a:r>
            <a:r>
              <a:rPr lang="hu-HU" altLang="hu-HU" sz="18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i="1" dirty="0" err="1">
                <a:solidFill>
                  <a:schemeClr val="bg2">
                    <a:lumMod val="75000"/>
                  </a:schemeClr>
                </a:solidFill>
              </a:rPr>
              <a:t>system</a:t>
            </a:r>
            <a:endParaRPr lang="hu-HU" altLang="hu-HU" sz="1800" i="1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Daily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updated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Search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Complete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EBSCOhost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Multidisciplinary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Useful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research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related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sciences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More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than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8,500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text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articles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7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8190"/>
            <a:ext cx="8229600" cy="288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Online International </a:t>
            </a:r>
            <a:r>
              <a:rPr lang="hu-HU" altLang="hu-HU" dirty="0" err="1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963561"/>
            <a:ext cx="8490156" cy="5535562"/>
          </a:xfrm>
        </p:spPr>
        <p:txBody>
          <a:bodyPr/>
          <a:lstStyle/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The </a:t>
            </a:r>
            <a:r>
              <a:rPr lang="hu-HU" altLang="hu-HU" b="1" dirty="0" err="1">
                <a:solidFill>
                  <a:srgbClr val="FF0000"/>
                </a:solidFill>
              </a:rPr>
              <a:t>following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database</a:t>
            </a:r>
            <a:r>
              <a:rPr lang="hu-HU" altLang="hu-HU" b="1" dirty="0">
                <a:solidFill>
                  <a:srgbClr val="FF0000"/>
                </a:solidFill>
              </a:rPr>
              <a:t> is </a:t>
            </a:r>
            <a:r>
              <a:rPr lang="hu-HU" altLang="hu-HU" b="1" dirty="0" err="1">
                <a:solidFill>
                  <a:srgbClr val="FF0000"/>
                </a:solidFill>
              </a:rPr>
              <a:t>available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dirty="0" err="1">
                <a:solidFill>
                  <a:srgbClr val="FF0000"/>
                </a:solidFill>
              </a:rPr>
              <a:t>only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by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connecting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to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the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university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network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via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  <a:r>
              <a:rPr lang="hu-HU" altLang="hu-HU" b="1" u="sng" dirty="0" err="1">
                <a:solidFill>
                  <a:srgbClr val="FF0000"/>
                </a:solidFill>
              </a:rPr>
              <a:t>the</a:t>
            </a:r>
            <a:r>
              <a:rPr lang="hu-HU" altLang="hu-HU" b="1" u="sng" dirty="0">
                <a:solidFill>
                  <a:srgbClr val="FF0000"/>
                </a:solidFill>
              </a:rPr>
              <a:t> website of </a:t>
            </a:r>
            <a:r>
              <a:rPr lang="hu-HU" altLang="hu-HU" b="1" u="sng" dirty="0" err="1">
                <a:solidFill>
                  <a:srgbClr val="FF0000"/>
                </a:solidFill>
              </a:rPr>
              <a:t>the</a:t>
            </a:r>
            <a:r>
              <a:rPr lang="hu-HU" altLang="hu-HU" b="1" u="sng" dirty="0">
                <a:solidFill>
                  <a:srgbClr val="FF0000"/>
                </a:solidFill>
              </a:rPr>
              <a:t> University </a:t>
            </a:r>
            <a:r>
              <a:rPr lang="hu-HU" altLang="hu-HU" b="1" u="sng" dirty="0" err="1">
                <a:solidFill>
                  <a:srgbClr val="FF0000"/>
                </a:solidFill>
              </a:rPr>
              <a:t>Library</a:t>
            </a:r>
            <a:r>
              <a:rPr lang="hu-HU" altLang="hu-HU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altLang="hu-HU" b="1" dirty="0">
                <a:solidFill>
                  <a:srgbClr val="FF0000"/>
                </a:solidFill>
              </a:rPr>
              <a:t>(</a:t>
            </a:r>
            <a:r>
              <a:rPr lang="hu-HU" altLang="hu-HU" b="1" dirty="0" err="1">
                <a:solidFill>
                  <a:srgbClr val="FF0000"/>
                </a:solidFill>
              </a:rPr>
              <a:t>see</a:t>
            </a:r>
            <a:r>
              <a:rPr lang="hu-HU" altLang="hu-HU" b="1" dirty="0">
                <a:solidFill>
                  <a:srgbClr val="FF0000"/>
                </a:solidFill>
              </a:rPr>
              <a:t> 2nd </a:t>
            </a:r>
            <a:r>
              <a:rPr lang="hu-HU" altLang="hu-HU" b="1" dirty="0" err="1">
                <a:solidFill>
                  <a:srgbClr val="FF0000"/>
                </a:solidFill>
              </a:rPr>
              <a:t>slide</a:t>
            </a:r>
            <a:r>
              <a:rPr lang="hu-HU" altLang="hu-HU" b="1" dirty="0">
                <a:solidFill>
                  <a:srgbClr val="FF0000"/>
                </a:solidFill>
              </a:rPr>
              <a:t>)</a:t>
            </a:r>
          </a:p>
          <a:p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ScienceDirect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hu-HU" altLang="hu-HU" b="1" dirty="0" err="1">
                <a:solidFill>
                  <a:schemeClr val="bg2">
                    <a:lumMod val="75000"/>
                  </a:schemeClr>
                </a:solidFill>
              </a:rPr>
              <a:t>Elsevier</a:t>
            </a:r>
            <a:r>
              <a:rPr lang="hu-HU" altLang="hu-HU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Multidisciplinary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professional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books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Economic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financial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, accounting, marketing, management and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tourism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endParaRPr 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Both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early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current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volumes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available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b="1" dirty="0" err="1" smtClean="0">
                <a:solidFill>
                  <a:srgbClr val="00B050"/>
                </a:solidFill>
              </a:rPr>
              <a:t>Highly-ranked</a:t>
            </a:r>
            <a:r>
              <a:rPr lang="hu-HU" altLang="hu-HU" sz="1800" b="1" dirty="0" smtClean="0">
                <a:solidFill>
                  <a:srgbClr val="00B050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00B050"/>
                </a:solidFill>
              </a:rPr>
              <a:t>journals</a:t>
            </a:r>
            <a:endParaRPr lang="hu-HU" altLang="hu-HU" sz="1800" b="1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399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8190"/>
            <a:ext cx="8229600" cy="288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Online International </a:t>
            </a:r>
            <a:r>
              <a:rPr lang="hu-HU" altLang="hu-HU" dirty="0" err="1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963561"/>
            <a:ext cx="8490156" cy="5535562"/>
          </a:xfrm>
        </p:spPr>
        <p:txBody>
          <a:bodyPr/>
          <a:lstStyle/>
          <a:p>
            <a:pPr algn="ctr"/>
            <a:r>
              <a:rPr lang="hu-HU" altLang="hu-HU" sz="1800" b="1" dirty="0">
                <a:solidFill>
                  <a:srgbClr val="FF0000"/>
                </a:solidFill>
              </a:rPr>
              <a:t>The </a:t>
            </a:r>
            <a:r>
              <a:rPr lang="hu-HU" altLang="hu-HU" sz="1800" b="1" dirty="0" err="1">
                <a:solidFill>
                  <a:srgbClr val="FF0000"/>
                </a:solidFill>
              </a:rPr>
              <a:t>following</a:t>
            </a:r>
            <a:r>
              <a:rPr lang="hu-HU" altLang="hu-HU" sz="1800" b="1" dirty="0">
                <a:solidFill>
                  <a:srgbClr val="FF0000"/>
                </a:solidFill>
              </a:rPr>
              <a:t> </a:t>
            </a:r>
            <a:r>
              <a:rPr lang="hu-HU" altLang="hu-HU" sz="1800" b="1" dirty="0" err="1">
                <a:solidFill>
                  <a:srgbClr val="FF0000"/>
                </a:solidFill>
              </a:rPr>
              <a:t>database</a:t>
            </a:r>
            <a:r>
              <a:rPr lang="hu-HU" altLang="hu-HU" sz="1800" b="1" dirty="0">
                <a:solidFill>
                  <a:srgbClr val="FF0000"/>
                </a:solidFill>
              </a:rPr>
              <a:t> is </a:t>
            </a:r>
            <a:r>
              <a:rPr lang="hu-HU" altLang="hu-HU" sz="1800" b="1" dirty="0" err="1">
                <a:solidFill>
                  <a:srgbClr val="FF0000"/>
                </a:solidFill>
              </a:rPr>
              <a:t>available</a:t>
            </a:r>
            <a:r>
              <a:rPr lang="hu-HU" altLang="hu-HU" sz="1800" b="1" dirty="0">
                <a:solidFill>
                  <a:srgbClr val="FF0000"/>
                </a:solidFill>
              </a:rPr>
              <a:t> </a:t>
            </a:r>
            <a:r>
              <a:rPr lang="hu-HU" altLang="hu-HU" sz="1800" b="1" dirty="0" err="1">
                <a:solidFill>
                  <a:srgbClr val="FF0000"/>
                </a:solidFill>
              </a:rPr>
              <a:t>only</a:t>
            </a:r>
            <a:r>
              <a:rPr lang="hu-HU" altLang="hu-HU" sz="1800" b="1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by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connecting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to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the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university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network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via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the</a:t>
            </a:r>
            <a:r>
              <a:rPr lang="hu-HU" altLang="hu-HU" sz="1800" b="1" u="sng" dirty="0">
                <a:solidFill>
                  <a:srgbClr val="FF0000"/>
                </a:solidFill>
              </a:rPr>
              <a:t> website of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the</a:t>
            </a:r>
            <a:r>
              <a:rPr lang="hu-HU" altLang="hu-HU" sz="1800" b="1" u="sng" dirty="0">
                <a:solidFill>
                  <a:srgbClr val="FF0000"/>
                </a:solidFill>
              </a:rPr>
              <a:t> University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Library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altLang="hu-HU" sz="1800" b="1" dirty="0">
                <a:solidFill>
                  <a:srgbClr val="FF0000"/>
                </a:solidFill>
              </a:rPr>
              <a:t>(</a:t>
            </a:r>
            <a:r>
              <a:rPr lang="hu-HU" altLang="hu-HU" sz="1800" b="1" dirty="0" err="1">
                <a:solidFill>
                  <a:srgbClr val="FF0000"/>
                </a:solidFill>
              </a:rPr>
              <a:t>see</a:t>
            </a:r>
            <a:r>
              <a:rPr lang="hu-HU" altLang="hu-HU" sz="1800" b="1" dirty="0">
                <a:solidFill>
                  <a:srgbClr val="FF0000"/>
                </a:solidFill>
              </a:rPr>
              <a:t> 2nd </a:t>
            </a:r>
            <a:r>
              <a:rPr lang="hu-HU" altLang="hu-HU" sz="1800" b="1" dirty="0" err="1">
                <a:solidFill>
                  <a:srgbClr val="FF0000"/>
                </a:solidFill>
              </a:rPr>
              <a:t>slide</a:t>
            </a:r>
            <a:r>
              <a:rPr lang="hu-HU" altLang="hu-HU" sz="1800" b="1" dirty="0">
                <a:solidFill>
                  <a:srgbClr val="FF0000"/>
                </a:solidFill>
              </a:rPr>
              <a:t>)</a:t>
            </a:r>
          </a:p>
          <a:p>
            <a:pPr lvl="1"/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chemeClr val="bg2">
                    <a:lumMod val="75000"/>
                  </a:schemeClr>
                </a:solidFill>
              </a:rPr>
              <a:t>JSTOR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Multidisciplinary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professional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books</a:t>
            </a:r>
            <a:endParaRPr 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Retrospective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that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is,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current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volumes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available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but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earlier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ones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can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be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downloaded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Primarily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recommended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00B050"/>
                </a:solidFill>
              </a:rPr>
              <a:t>economic</a:t>
            </a:r>
            <a:r>
              <a:rPr lang="hu-HU" altLang="hu-HU" sz="1800" b="1" dirty="0" smtClean="0">
                <a:solidFill>
                  <a:srgbClr val="00B050"/>
                </a:solidFill>
              </a:rPr>
              <a:t> and </a:t>
            </a:r>
            <a:r>
              <a:rPr lang="hu-HU" altLang="hu-HU" sz="1800" b="1" dirty="0" err="1" smtClean="0">
                <a:solidFill>
                  <a:srgbClr val="00B050"/>
                </a:solidFill>
              </a:rPr>
              <a:t>financial</a:t>
            </a:r>
            <a:r>
              <a:rPr lang="hu-HU" altLang="hu-HU" sz="1800" b="1" dirty="0" smtClean="0">
                <a:solidFill>
                  <a:srgbClr val="00B050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00B050"/>
                </a:solidFill>
              </a:rPr>
              <a:t>research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Several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economic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available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text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1880s</a:t>
            </a:r>
          </a:p>
          <a:p>
            <a:pPr lvl="1"/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b="1" dirty="0" err="1" smtClean="0">
                <a:solidFill>
                  <a:schemeClr val="bg2">
                    <a:lumMod val="75000"/>
                  </a:schemeClr>
                </a:solidFill>
              </a:rPr>
              <a:t>SpringerLink</a:t>
            </a:r>
            <a:endParaRPr lang="hu-HU" altLang="hu-H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Multidisciplinary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professional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books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b="1" dirty="0" err="1" smtClean="0">
                <a:solidFill>
                  <a:schemeClr val="tx2">
                    <a:lumMod val="50000"/>
                  </a:schemeClr>
                </a:solidFill>
              </a:rPr>
              <a:t>Multilingual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175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8190"/>
            <a:ext cx="8229600" cy="288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Online International </a:t>
            </a:r>
            <a:r>
              <a:rPr lang="hu-HU" altLang="hu-HU" dirty="0" err="1"/>
              <a:t>Databases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963561"/>
            <a:ext cx="8490156" cy="5535562"/>
          </a:xfrm>
        </p:spPr>
        <p:txBody>
          <a:bodyPr/>
          <a:lstStyle/>
          <a:p>
            <a:pPr algn="ctr"/>
            <a:r>
              <a:rPr lang="hu-HU" altLang="hu-HU" sz="1800" b="1" dirty="0">
                <a:solidFill>
                  <a:srgbClr val="FF0000"/>
                </a:solidFill>
              </a:rPr>
              <a:t>The </a:t>
            </a:r>
            <a:r>
              <a:rPr lang="hu-HU" altLang="hu-HU" sz="1800" b="1" dirty="0" err="1">
                <a:solidFill>
                  <a:srgbClr val="FF0000"/>
                </a:solidFill>
              </a:rPr>
              <a:t>following</a:t>
            </a:r>
            <a:r>
              <a:rPr lang="hu-HU" altLang="hu-HU" sz="1800" b="1" dirty="0">
                <a:solidFill>
                  <a:srgbClr val="FF0000"/>
                </a:solidFill>
              </a:rPr>
              <a:t> </a:t>
            </a:r>
            <a:r>
              <a:rPr lang="hu-HU" altLang="hu-HU" sz="1800" b="1" dirty="0" err="1">
                <a:solidFill>
                  <a:srgbClr val="FF0000"/>
                </a:solidFill>
              </a:rPr>
              <a:t>database</a:t>
            </a:r>
            <a:r>
              <a:rPr lang="hu-HU" altLang="hu-HU" sz="1800" b="1" dirty="0">
                <a:solidFill>
                  <a:srgbClr val="FF0000"/>
                </a:solidFill>
              </a:rPr>
              <a:t> is </a:t>
            </a:r>
            <a:r>
              <a:rPr lang="hu-HU" altLang="hu-HU" sz="1800" b="1" dirty="0" err="1">
                <a:solidFill>
                  <a:srgbClr val="FF0000"/>
                </a:solidFill>
              </a:rPr>
              <a:t>available</a:t>
            </a:r>
            <a:r>
              <a:rPr lang="hu-HU" altLang="hu-HU" sz="1800" b="1" dirty="0">
                <a:solidFill>
                  <a:srgbClr val="FF0000"/>
                </a:solidFill>
              </a:rPr>
              <a:t> </a:t>
            </a:r>
            <a:r>
              <a:rPr lang="hu-HU" altLang="hu-HU" sz="1800" b="1" dirty="0" err="1">
                <a:solidFill>
                  <a:srgbClr val="FF0000"/>
                </a:solidFill>
              </a:rPr>
              <a:t>only</a:t>
            </a:r>
            <a:r>
              <a:rPr lang="hu-HU" altLang="hu-HU" sz="1800" b="1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by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connecting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to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the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university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network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via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the</a:t>
            </a:r>
            <a:r>
              <a:rPr lang="hu-HU" altLang="hu-HU" sz="1800" b="1" u="sng" dirty="0">
                <a:solidFill>
                  <a:srgbClr val="FF0000"/>
                </a:solidFill>
              </a:rPr>
              <a:t> website of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the</a:t>
            </a:r>
            <a:r>
              <a:rPr lang="hu-HU" altLang="hu-HU" sz="1800" b="1" u="sng" dirty="0">
                <a:solidFill>
                  <a:srgbClr val="FF0000"/>
                </a:solidFill>
              </a:rPr>
              <a:t> University </a:t>
            </a:r>
            <a:r>
              <a:rPr lang="hu-HU" altLang="hu-HU" sz="1800" b="1" u="sng" dirty="0" err="1">
                <a:solidFill>
                  <a:srgbClr val="FF0000"/>
                </a:solidFill>
              </a:rPr>
              <a:t>Library</a:t>
            </a:r>
            <a:r>
              <a:rPr lang="hu-HU" altLang="hu-HU" sz="1800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hu-HU" altLang="hu-HU" sz="1800" b="1" dirty="0">
                <a:solidFill>
                  <a:srgbClr val="FF0000"/>
                </a:solidFill>
              </a:rPr>
              <a:t>(</a:t>
            </a:r>
            <a:r>
              <a:rPr lang="hu-HU" altLang="hu-HU" sz="1800" b="1" dirty="0" err="1">
                <a:solidFill>
                  <a:srgbClr val="FF0000"/>
                </a:solidFill>
              </a:rPr>
              <a:t>see</a:t>
            </a:r>
            <a:r>
              <a:rPr lang="hu-HU" altLang="hu-HU" sz="1800" b="1" dirty="0">
                <a:solidFill>
                  <a:srgbClr val="FF0000"/>
                </a:solidFill>
              </a:rPr>
              <a:t> 2nd </a:t>
            </a:r>
            <a:r>
              <a:rPr lang="hu-HU" altLang="hu-HU" sz="1800" b="1" dirty="0" err="1">
                <a:solidFill>
                  <a:srgbClr val="FF0000"/>
                </a:solidFill>
              </a:rPr>
              <a:t>slide</a:t>
            </a:r>
            <a:r>
              <a:rPr lang="hu-HU" altLang="hu-HU" sz="1800" b="1" dirty="0">
                <a:solidFill>
                  <a:srgbClr val="FF0000"/>
                </a:solidFill>
              </a:rPr>
              <a:t>)</a:t>
            </a:r>
          </a:p>
          <a:p>
            <a:pPr lvl="1"/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b="1" dirty="0" err="1" smtClean="0">
                <a:solidFill>
                  <a:schemeClr val="bg2">
                    <a:lumMod val="75000"/>
                  </a:schemeClr>
                </a:solidFill>
              </a:rPr>
              <a:t>Wiley</a:t>
            </a:r>
            <a:r>
              <a:rPr lang="hu-HU" altLang="hu-HU" b="1" dirty="0" smtClean="0">
                <a:solidFill>
                  <a:schemeClr val="bg2">
                    <a:lumMod val="75000"/>
                  </a:schemeClr>
                </a:solidFill>
              </a:rPr>
              <a:t> Online </a:t>
            </a:r>
            <a:r>
              <a:rPr lang="hu-HU" altLang="hu-HU" b="1" dirty="0" err="1" smtClean="0">
                <a:solidFill>
                  <a:schemeClr val="bg2">
                    <a:lumMod val="75000"/>
                  </a:schemeClr>
                </a:solidFill>
              </a:rPr>
              <a:t>Library</a:t>
            </a:r>
            <a:endParaRPr lang="hu-HU" altLang="hu-H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Multidisciplinary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altLang="hu-H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About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1,500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full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text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articles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altLang="hu-H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chemeClr val="bg2">
                    <a:lumMod val="75000"/>
                  </a:schemeClr>
                </a:solidFill>
              </a:rPr>
              <a:t>ProQuest</a:t>
            </a:r>
            <a:r>
              <a:rPr lang="hu-HU" altLang="hu-H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dirty="0" err="1" smtClean="0">
                <a:solidFill>
                  <a:schemeClr val="bg2">
                    <a:lumMod val="75000"/>
                  </a:schemeClr>
                </a:solidFill>
              </a:rPr>
              <a:t>Central</a:t>
            </a:r>
            <a:endParaRPr lang="hu-HU" altLang="hu-H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Multidisciplinary</a:t>
            </a:r>
            <a:r>
              <a:rPr lang="hu-HU" altLang="hu-H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>
                <a:solidFill>
                  <a:schemeClr val="bg2">
                    <a:lumMod val="75000"/>
                  </a:schemeClr>
                </a:solidFill>
              </a:rPr>
              <a:t>database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Academic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journals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professional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books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dissertations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bg2">
                    <a:lumMod val="75000"/>
                  </a:schemeClr>
                </a:solidFill>
              </a:rPr>
              <a:t>Statista</a:t>
            </a:r>
            <a:endParaRPr lang="hu-HU" b="1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Statistics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</a:rPr>
              <a:t>forecasts</a:t>
            </a:r>
            <a:endParaRPr 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more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than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50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countries</a:t>
            </a:r>
            <a:r>
              <a:rPr lang="hu-HU" altLang="hu-HU" sz="1800" dirty="0" smtClean="0">
                <a:solidFill>
                  <a:schemeClr val="bg2">
                    <a:lumMod val="75000"/>
                  </a:schemeClr>
                </a:solidFill>
              </a:rPr>
              <a:t> and 600 </a:t>
            </a:r>
            <a:r>
              <a:rPr lang="hu-HU" altLang="hu-HU" sz="1800" dirty="0" err="1" smtClean="0">
                <a:solidFill>
                  <a:schemeClr val="bg2">
                    <a:lumMod val="75000"/>
                  </a:schemeClr>
                </a:solidFill>
              </a:rPr>
              <a:t>industries</a:t>
            </a:r>
            <a:endParaRPr lang="hu-HU" altLang="hu-H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5053879"/>
      </p:ext>
    </p:extLst>
  </p:cSld>
  <p:clrMapOvr>
    <a:masterClrMapping/>
  </p:clrMapOvr>
</p:sld>
</file>

<file path=ppt/theme/theme1.xml><?xml version="1.0" encoding="utf-8"?>
<a:theme xmlns:a="http://schemas.openxmlformats.org/drawingml/2006/main" name="KTK PPT sablon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TK_prezentacio_sablon_1021_3_en">
  <a:themeElements>
    <a:clrScheme name="KTK_prezentacio_sablon_1021_3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1021_3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1021_3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TK_prezentacio_sablon_1021_3">
  <a:themeElements>
    <a:clrScheme name="KTK_prezentacio_sablon_1021_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99CC00"/>
      </a:folHlink>
    </a:clrScheme>
    <a:fontScheme name="KTK_prezentacio_sablon_1021_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KTK_prezentacio_sablon_1021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TK_prezentacio_sablon_1021_3">
  <a:themeElements>
    <a:clrScheme name="KTK_prezentacio_sablon_1021_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FF"/>
      </a:hlink>
      <a:folHlink>
        <a:srgbClr val="FF0066"/>
      </a:folHlink>
    </a:clrScheme>
    <a:fontScheme name="KTK_prezentacio_sablon_1021_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1021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KTK PPT sablon.potx</Template>
  <TotalTime>1865</TotalTime>
  <Words>985</Words>
  <Application>Microsoft Office PowerPoint</Application>
  <PresentationFormat>Diavetítés a képernyőre (4:3 oldalarány)</PresentationFormat>
  <Paragraphs>194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Calibri</vt:lpstr>
      <vt:lpstr>Futura Std Medium</vt:lpstr>
      <vt:lpstr>Trebuchet MS</vt:lpstr>
      <vt:lpstr>KTK PPT sablon</vt:lpstr>
      <vt:lpstr>KTK_prezentacio_sablon_1021_3_en</vt:lpstr>
      <vt:lpstr>KTK_prezentacio_sablon_1021_3</vt:lpstr>
      <vt:lpstr>1_KTK_prezentacio_sablon_1021_3</vt:lpstr>
      <vt:lpstr>ONLINE PROFESSIONAL SOURCES </vt:lpstr>
      <vt:lpstr>Connecting to the University Network</vt:lpstr>
      <vt:lpstr>Online International  E-Journal and E-Book Databases</vt:lpstr>
      <vt:lpstr>Online International Databases</vt:lpstr>
      <vt:lpstr>Online International Databases</vt:lpstr>
      <vt:lpstr>Online International Databases</vt:lpstr>
      <vt:lpstr>Online International Databases</vt:lpstr>
      <vt:lpstr>Online International Databases</vt:lpstr>
      <vt:lpstr>Online International Databases</vt:lpstr>
      <vt:lpstr>Online International Databases</vt:lpstr>
      <vt:lpstr>Online Business &amp; Economic Working Paper Databases  (open access with full text)</vt:lpstr>
      <vt:lpstr>Online Business &amp; Economic Working Paper Databases via the Website of Universities</vt:lpstr>
      <vt:lpstr>Online Scientific and Professional Searching Systems </vt:lpstr>
      <vt:lpstr>Website of Professional Organisations, Institutions and Companies</vt:lpstr>
      <vt:lpstr>Some Methods for Systematic Literature Survey</vt:lpstr>
      <vt:lpstr>Sources Not Appropriate for Professional Research and Referencing</vt:lpstr>
      <vt:lpstr>Not Allowed</vt:lpstr>
      <vt:lpstr>Predatory Journals and Publishers</vt:lpstr>
      <vt:lpstr>Thank you for your kind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Kovács Kármen</dc:creator>
  <cp:lastModifiedBy>Dr. Kovács Kármen</cp:lastModifiedBy>
  <cp:revision>441</cp:revision>
  <dcterms:created xsi:type="dcterms:W3CDTF">2017-05-03T09:44:58Z</dcterms:created>
  <dcterms:modified xsi:type="dcterms:W3CDTF">2020-03-20T10:38:19Z</dcterms:modified>
</cp:coreProperties>
</file>