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6" Type="http://schemas.openxmlformats.org/officeDocument/2006/relationships/custom-properties" Target="docProps/custom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708" r:id="rId4"/>
  </p:sldMasterIdLst>
  <p:notesMasterIdLst>
    <p:notesMasterId r:id="rId21"/>
  </p:notesMasterIdLst>
  <p:sldIdLst>
    <p:sldId id="271" r:id="rId5"/>
    <p:sldId id="273" r:id="rId6"/>
    <p:sldId id="276" r:id="rId7"/>
    <p:sldId id="277" r:id="rId8"/>
    <p:sldId id="278" r:id="rId9"/>
    <p:sldId id="294" r:id="rId10"/>
    <p:sldId id="280" r:id="rId11"/>
    <p:sldId id="295" r:id="rId12"/>
    <p:sldId id="287" r:id="rId13"/>
    <p:sldId id="282" r:id="rId14"/>
    <p:sldId id="284" r:id="rId15"/>
    <p:sldId id="288" r:id="rId16"/>
    <p:sldId id="291" r:id="rId17"/>
    <p:sldId id="292" r:id="rId18"/>
    <p:sldId id="279" r:id="rId19"/>
    <p:sldId id="290" r:id="rId20"/>
  </p:sldIdLst>
  <p:sldSz cx="12192000" cy="6858000"/>
  <p:notesSz cx="6858000" cy="9144000"/>
  <p:embeddedFontLst>
    <p:embeddedFont>
      <p:font typeface="Open Sans Light" panose="020B0306030504020204" pitchFamily="34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Light" panose="02000000000000000000" pitchFamily="2" charset="0"/>
      <p:regular r:id="rId28"/>
      <p:italic r:id="rId29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A1FD2AC4-267D-44EB-A7EA-380A6DDC541F}">
          <p14:sldIdLst>
            <p14:sldId id="271"/>
            <p14:sldId id="273"/>
            <p14:sldId id="276"/>
            <p14:sldId id="277"/>
            <p14:sldId id="278"/>
            <p14:sldId id="294"/>
            <p14:sldId id="280"/>
            <p14:sldId id="295"/>
            <p14:sldId id="287"/>
            <p14:sldId id="282"/>
            <p14:sldId id="284"/>
            <p14:sldId id="288"/>
            <p14:sldId id="291"/>
            <p14:sldId id="292"/>
            <p14:sldId id="279"/>
            <p14:sldId id="290"/>
          </p14:sldIdLst>
        </p14:section>
        <p14:section name="Untitled Section" id="{FE2FC980-30A4-3146-8C51-2DAB30D7ECE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51D"/>
    <a:srgbClr val="1807F3"/>
    <a:srgbClr val="0091C4"/>
    <a:srgbClr val="00C6FF"/>
    <a:srgbClr val="44B4E6"/>
    <a:srgbClr val="1AB4E6"/>
    <a:srgbClr val="E01B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34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8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kács Judit Zsuzsanna" userId="a36d9de7-5f33-48b1-88f1-11b04a74c6be" providerId="ADAL" clId="{C154C6EB-2556-4029-ABA3-E2FB321A2398}"/>
    <pc:docChg chg="custSel modSld">
      <pc:chgData name="Takács Judit Zsuzsanna" userId="a36d9de7-5f33-48b1-88f1-11b04a74c6be" providerId="ADAL" clId="{C154C6EB-2556-4029-ABA3-E2FB321A2398}" dt="2025-03-04T14:35:25.012" v="267" actId="20577"/>
      <pc:docMkLst>
        <pc:docMk/>
      </pc:docMkLst>
      <pc:sldChg chg="modSp mod">
        <pc:chgData name="Takács Judit Zsuzsanna" userId="a36d9de7-5f33-48b1-88f1-11b04a74c6be" providerId="ADAL" clId="{C154C6EB-2556-4029-ABA3-E2FB321A2398}" dt="2025-02-18T08:47:44.420" v="3" actId="20577"/>
        <pc:sldMkLst>
          <pc:docMk/>
          <pc:sldMk cId="412329341" sldId="271"/>
        </pc:sldMkLst>
        <pc:spChg chg="mod">
          <ac:chgData name="Takács Judit Zsuzsanna" userId="a36d9de7-5f33-48b1-88f1-11b04a74c6be" providerId="ADAL" clId="{C154C6EB-2556-4029-ABA3-E2FB321A2398}" dt="2025-02-18T08:47:44.420" v="3" actId="20577"/>
          <ac:spMkLst>
            <pc:docMk/>
            <pc:sldMk cId="412329341" sldId="271"/>
            <ac:spMk id="3" creationId="{63B542E6-C5A9-2944-8B8C-E49692E9B24C}"/>
          </ac:spMkLst>
        </pc:spChg>
      </pc:sldChg>
      <pc:sldChg chg="modSp mod">
        <pc:chgData name="Takács Judit Zsuzsanna" userId="a36d9de7-5f33-48b1-88f1-11b04a74c6be" providerId="ADAL" clId="{C154C6EB-2556-4029-ABA3-E2FB321A2398}" dt="2025-02-18T08:48:18.953" v="36" actId="947"/>
        <pc:sldMkLst>
          <pc:docMk/>
          <pc:sldMk cId="665678888" sldId="273"/>
        </pc:sldMkLst>
        <pc:spChg chg="mod">
          <ac:chgData name="Takács Judit Zsuzsanna" userId="a36d9de7-5f33-48b1-88f1-11b04a74c6be" providerId="ADAL" clId="{C154C6EB-2556-4029-ABA3-E2FB321A2398}" dt="2025-02-18T08:48:18.953" v="36" actId="947"/>
          <ac:spMkLst>
            <pc:docMk/>
            <pc:sldMk cId="665678888" sldId="273"/>
            <ac:spMk id="3" creationId="{ED287A0B-237B-0C4C-966B-81A0EAFCBBAF}"/>
          </ac:spMkLst>
        </pc:spChg>
      </pc:sldChg>
      <pc:sldChg chg="modSp mod">
        <pc:chgData name="Takács Judit Zsuzsanna" userId="a36d9de7-5f33-48b1-88f1-11b04a74c6be" providerId="ADAL" clId="{C154C6EB-2556-4029-ABA3-E2FB321A2398}" dt="2025-03-03T10:16:43.537" v="259" actId="20577"/>
        <pc:sldMkLst>
          <pc:docMk/>
          <pc:sldMk cId="551100992" sldId="282"/>
        </pc:sldMkLst>
        <pc:graphicFrameChg chg="modGraphic">
          <ac:chgData name="Takács Judit Zsuzsanna" userId="a36d9de7-5f33-48b1-88f1-11b04a74c6be" providerId="ADAL" clId="{C154C6EB-2556-4029-ABA3-E2FB321A2398}" dt="2025-03-03T10:16:43.537" v="259" actId="20577"/>
          <ac:graphicFrameMkLst>
            <pc:docMk/>
            <pc:sldMk cId="551100992" sldId="282"/>
            <ac:graphicFrameMk id="10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5:04.219" v="159" actId="20577"/>
        <pc:sldMkLst>
          <pc:docMk/>
          <pc:sldMk cId="3916170378" sldId="284"/>
        </pc:sldMkLst>
        <pc:graphicFrameChg chg="modGraphic">
          <ac:chgData name="Takács Judit Zsuzsanna" userId="a36d9de7-5f33-48b1-88f1-11b04a74c6be" providerId="ADAL" clId="{C154C6EB-2556-4029-ABA3-E2FB321A2398}" dt="2025-02-18T09:05:04.219" v="159" actId="20577"/>
          <ac:graphicFrameMkLst>
            <pc:docMk/>
            <pc:sldMk cId="3916170378" sldId="284"/>
            <ac:graphicFrameMk id="15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4:25.270" v="144" actId="20577"/>
        <pc:sldMkLst>
          <pc:docMk/>
          <pc:sldMk cId="1352939938" sldId="287"/>
        </pc:sldMkLst>
        <pc:graphicFrameChg chg="modGraphic">
          <ac:chgData name="Takács Judit Zsuzsanna" userId="a36d9de7-5f33-48b1-88f1-11b04a74c6be" providerId="ADAL" clId="{C154C6EB-2556-4029-ABA3-E2FB321A2398}" dt="2025-02-18T09:04:25.270" v="144" actId="20577"/>
          <ac:graphicFrameMkLst>
            <pc:docMk/>
            <pc:sldMk cId="1352939938" sldId="287"/>
            <ac:graphicFrameMk id="9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9:06:20.085" v="166" actId="20577"/>
        <pc:sldMkLst>
          <pc:docMk/>
          <pc:sldMk cId="3784801244" sldId="288"/>
        </pc:sldMkLst>
        <pc:graphicFrameChg chg="modGraphic">
          <ac:chgData name="Takács Judit Zsuzsanna" userId="a36d9de7-5f33-48b1-88f1-11b04a74c6be" providerId="ADAL" clId="{C154C6EB-2556-4029-ABA3-E2FB321A2398}" dt="2025-02-18T09:06:20.085" v="166" actId="20577"/>
          <ac:graphicFrameMkLst>
            <pc:docMk/>
            <pc:sldMk cId="3784801244" sldId="288"/>
            <ac:graphicFrameMk id="8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3-04T14:35:25.012" v="267" actId="20577"/>
        <pc:sldMkLst>
          <pc:docMk/>
          <pc:sldMk cId="227463138" sldId="291"/>
        </pc:sldMkLst>
        <pc:graphicFrameChg chg="modGraphic">
          <ac:chgData name="Takács Judit Zsuzsanna" userId="a36d9de7-5f33-48b1-88f1-11b04a74c6be" providerId="ADAL" clId="{C154C6EB-2556-4029-ABA3-E2FB321A2398}" dt="2025-03-04T14:35:25.012" v="267" actId="20577"/>
          <ac:graphicFrameMkLst>
            <pc:docMk/>
            <pc:sldMk cId="227463138" sldId="291"/>
            <ac:graphicFrameMk id="9" creationId="{00000000-0000-0000-0000-000000000000}"/>
          </ac:graphicFrameMkLst>
        </pc:graphicFrameChg>
      </pc:sldChg>
      <pc:sldChg chg="modSp mod">
        <pc:chgData name="Takács Judit Zsuzsanna" userId="a36d9de7-5f33-48b1-88f1-11b04a74c6be" providerId="ADAL" clId="{C154C6EB-2556-4029-ABA3-E2FB321A2398}" dt="2025-02-18T08:51:08.769" v="58" actId="20577"/>
        <pc:sldMkLst>
          <pc:docMk/>
          <pc:sldMk cId="2885052326" sldId="292"/>
        </pc:sldMkLst>
        <pc:spChg chg="mod">
          <ac:chgData name="Takács Judit Zsuzsanna" userId="a36d9de7-5f33-48b1-88f1-11b04a74c6be" providerId="ADAL" clId="{C154C6EB-2556-4029-ABA3-E2FB321A2398}" dt="2025-02-18T08:51:08.769" v="58" actId="20577"/>
          <ac:spMkLst>
            <pc:docMk/>
            <pc:sldMk cId="2885052326" sldId="292"/>
            <ac:spMk id="2" creationId="{00000000-0000-0000-0000-000000000000}"/>
          </ac:spMkLst>
        </pc:spChg>
      </pc:sldChg>
      <pc:sldChg chg="modSp mod">
        <pc:chgData name="Takács Judit Zsuzsanna" userId="a36d9de7-5f33-48b1-88f1-11b04a74c6be" providerId="ADAL" clId="{C154C6EB-2556-4029-ABA3-E2FB321A2398}" dt="2025-02-18T09:03:15.476" v="131" actId="20577"/>
        <pc:sldMkLst>
          <pc:docMk/>
          <pc:sldMk cId="1686235686" sldId="294"/>
        </pc:sldMkLst>
        <pc:spChg chg="mod">
          <ac:chgData name="Takács Judit Zsuzsanna" userId="a36d9de7-5f33-48b1-88f1-11b04a74c6be" providerId="ADAL" clId="{C154C6EB-2556-4029-ABA3-E2FB321A2398}" dt="2025-02-18T09:03:15.476" v="131" actId="20577"/>
          <ac:spMkLst>
            <pc:docMk/>
            <pc:sldMk cId="1686235686" sldId="294"/>
            <ac:spMk id="5" creationId="{20BAA061-29C7-248C-7C69-8432D40852B9}"/>
          </ac:spMkLst>
        </pc:spChg>
      </pc:sldChg>
      <pc:sldChg chg="modSp mod">
        <pc:chgData name="Takács Judit Zsuzsanna" userId="a36d9de7-5f33-48b1-88f1-11b04a74c6be" providerId="ADAL" clId="{C154C6EB-2556-4029-ABA3-E2FB321A2398}" dt="2025-03-03T10:16:00.857" v="193" actId="20577"/>
        <pc:sldMkLst>
          <pc:docMk/>
          <pc:sldMk cId="415345685" sldId="295"/>
        </pc:sldMkLst>
        <pc:spChg chg="mod">
          <ac:chgData name="Takács Judit Zsuzsanna" userId="a36d9de7-5f33-48b1-88f1-11b04a74c6be" providerId="ADAL" clId="{C154C6EB-2556-4029-ABA3-E2FB321A2398}" dt="2025-03-03T10:16:00.857" v="193" actId="20577"/>
          <ac:spMkLst>
            <pc:docMk/>
            <pc:sldMk cId="415345685" sldId="295"/>
            <ac:spMk id="4" creationId="{79B87EEA-F4C7-E13A-9F9A-6DFCE45D336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C39C-12C8-A948-8F6F-3E090AAD398C}" type="datetimeFigureOut">
              <a:rPr lang="en-HU" smtClean="0"/>
              <a:t>03/03/2025</a:t>
            </a:fld>
            <a:endParaRPr lang="en-H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H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64BFEC-E2B3-084F-8236-559B43A12D2A}" type="slidenum">
              <a:rPr lang="en-HU" smtClean="0"/>
              <a:t>‹#›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1837707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64BFEC-E2B3-084F-8236-559B43A12D2A}" type="slidenum">
              <a:rPr lang="en-HU" smtClean="0"/>
              <a:t>11</a:t>
            </a:fld>
            <a:endParaRPr lang="en-HU"/>
          </a:p>
        </p:txBody>
      </p:sp>
    </p:spTree>
    <p:extLst>
      <p:ext uri="{BB962C8B-B14F-4D97-AF65-F5344CB8AC3E}">
        <p14:creationId xmlns:p14="http://schemas.microsoft.com/office/powerpoint/2010/main" val="2210169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tif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dia"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cím 2">
            <a:extLst>
              <a:ext uri="{FF2B5EF4-FFF2-40B4-BE49-F238E27FC236}">
                <a16:creationId xmlns:a16="http://schemas.microsoft.com/office/drawing/2014/main" id="{FDBA87C7-0882-4499-8386-581409C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2015" y="2533530"/>
            <a:ext cx="7664951" cy="236029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2A1EE-D05A-4D41-99DC-3A365301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015" y="1586960"/>
            <a:ext cx="7664951" cy="946570"/>
          </a:xfrm>
          <a:prstGeom prst="rect">
            <a:avLst/>
          </a:prstGeom>
        </p:spPr>
        <p:txBody>
          <a:bodyPr/>
          <a:lstStyle>
            <a:lvl1pPr algn="r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en-HU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853B8-B811-410E-AC43-E5A81D66ED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765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alcím dia"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6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D1FEFB6-2819-F440-A0DA-0744FB5D1C36}"/>
              </a:ext>
            </a:extLst>
          </p:cNvPr>
          <p:cNvSpPr txBox="1"/>
          <p:nvPr userDrawn="1"/>
        </p:nvSpPr>
        <p:spPr>
          <a:xfrm>
            <a:off x="4486275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82D075-D053-4508-9F63-48CB97667F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0" y="0"/>
            <a:ext cx="3554706" cy="5258905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52A9BA0C-7CFD-4AE7-B8DB-E090D587D9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89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alcím 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2195" y="2737517"/>
            <a:ext cx="8192112" cy="701675"/>
          </a:xfrm>
          <a:prstGeom prst="rect">
            <a:avLst/>
          </a:prstGeom>
        </p:spPr>
        <p:txBody>
          <a:bodyPr tIns="0" rIns="0"/>
          <a:lstStyle>
            <a:lvl1pPr marL="0" indent="0" algn="ctr">
              <a:tabLst>
                <a:tab pos="2884488" algn="l"/>
              </a:tabLst>
              <a:defRPr sz="4400" b="0" i="0">
                <a:solidFill>
                  <a:srgbClr val="0A051D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Köszönöm a figyelmet!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1FEFB6-2819-F440-A0DA-0744FB5D1C36}"/>
              </a:ext>
            </a:extLst>
          </p:cNvPr>
          <p:cNvSpPr txBox="1"/>
          <p:nvPr userDrawn="1"/>
        </p:nvSpPr>
        <p:spPr>
          <a:xfrm>
            <a:off x="4486275" y="15430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HU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E875E1-EF45-4FB8-9277-4A66A34F3A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A6595F66-1A30-4874-B217-7D396D813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2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alcím dia">
    <p:bg>
      <p:bgPr>
        <a:gradFill>
          <a:gsLst>
            <a:gs pos="0">
              <a:srgbClr val="1AB4E6">
                <a:lumMod val="48000"/>
              </a:srgbClr>
            </a:gs>
            <a:gs pos="71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09600" y="1614053"/>
            <a:ext cx="8211672" cy="938647"/>
          </a:xfrm>
          <a:prstGeom prst="rect">
            <a:avLst/>
          </a:prstGeom>
        </p:spPr>
        <p:txBody>
          <a:bodyPr tIns="0" rIns="0"/>
          <a:lstStyle>
            <a:lvl1pPr algn="r">
              <a:defRPr sz="3800" b="0" i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09600" y="2552700"/>
            <a:ext cx="8211672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rgbClr val="00C6FF"/>
                </a:solidFill>
                <a:latin typeface="Gothic A1 Light" pitchFamily="2" charset="-127"/>
                <a:ea typeface="Gothic A1 Light" pitchFamily="2" charset="-127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6DF66A-DAAA-4FCD-92D5-632F83E057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20FC90-CAB4-454D-A768-29720EC580D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24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ím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lcím 2">
            <a:extLst>
              <a:ext uri="{FF2B5EF4-FFF2-40B4-BE49-F238E27FC236}">
                <a16:creationId xmlns:a16="http://schemas.microsoft.com/office/drawing/2014/main" id="{FDBA87C7-0882-4499-8386-581409C5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1133" y="2510232"/>
            <a:ext cx="7833305" cy="17526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None/>
              <a:defRPr sz="2400" b="0" i="0">
                <a:solidFill>
                  <a:srgbClr val="0091C4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32A1EE-D05A-4D41-99DC-3A365301F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51107" y="1586959"/>
            <a:ext cx="10015545" cy="923273"/>
          </a:xfrm>
          <a:prstGeom prst="rect">
            <a:avLst/>
          </a:prstGeom>
        </p:spPr>
        <p:txBody>
          <a:bodyPr/>
          <a:lstStyle>
            <a:lvl1pPr algn="r">
              <a:defRPr sz="3800" b="0" i="0">
                <a:solidFill>
                  <a:sysClr val="windowText" lastClr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en-H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9B07C5-5EA3-4F95-8A7D-02A6FDB095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51082-8083-4C4D-81FF-79239C861F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768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74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cím dia">
    <p:bg>
      <p:bgPr>
        <a:gradFill>
          <a:gsLst>
            <a:gs pos="0">
              <a:srgbClr val="0A051D"/>
            </a:gs>
            <a:gs pos="6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21594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893" y="688691"/>
            <a:ext cx="8241248" cy="701675"/>
          </a:xfrm>
          <a:prstGeom prst="rect">
            <a:avLst/>
          </a:prstGeom>
        </p:spPr>
        <p:txBody>
          <a:bodyPr tIns="0" rIns="0"/>
          <a:lstStyle>
            <a:lvl1pPr algn="l">
              <a:defRPr sz="4400" b="0" i="0">
                <a:solidFill>
                  <a:srgbClr val="00C6FF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9892" y="1595832"/>
            <a:ext cx="8241247" cy="61154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6B5CD28-E2AF-4EA8-ACBC-0AB99D32D6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cím dia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190" y="706164"/>
            <a:ext cx="7373664" cy="901316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3190" y="1665478"/>
            <a:ext cx="7373664" cy="39629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A6504FE4-8CBA-49DB-8ABC-857025B37C8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189" y="2514600"/>
            <a:ext cx="7280255" cy="914400"/>
          </a:xfrm>
          <a:prstGeom prst="rect">
            <a:avLst/>
          </a:prstGeo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1A102FA-470E-4838-9843-79D0EF8E83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5609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orient="horz" pos="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alcím dia"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3181" y="705863"/>
            <a:ext cx="2806262" cy="701675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181" y="1606834"/>
            <a:ext cx="8735789" cy="122971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4D3C7FC-45EE-4260-A3FD-ED2154538E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26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alcím dia"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39000">
              <a:schemeClr val="accent3">
                <a:lumMod val="95000"/>
                <a:lumOff val="5000"/>
              </a:schemeClr>
            </a:gs>
            <a:gs pos="100000">
              <a:schemeClr val="accent3">
                <a:lumMod val="60000"/>
              </a:schemeClr>
            </a:gs>
          </a:gsLst>
          <a:lin ang="6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0934" y="726975"/>
            <a:ext cx="4865961" cy="641638"/>
          </a:xfrm>
          <a:prstGeom prst="rect">
            <a:avLst/>
          </a:prstGeom>
          <a:noFill/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Főcím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4" y="1599373"/>
            <a:ext cx="5427294" cy="4272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3F2B124-332A-4535-A649-556DF90C5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188260" y="0"/>
            <a:ext cx="4003740" cy="592321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724A914-1682-43A1-B999-4945D2011C30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F690A01-C4B7-40D8-B90B-98FB8E3078C2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90DEBE-699E-4C47-B0EE-DA6D7DCA0485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356CA38-6DFD-4823-A21A-8BCB6D20E1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5" name="Graphic 14">
            <a:extLst>
              <a:ext uri="{FF2B5EF4-FFF2-40B4-BE49-F238E27FC236}">
                <a16:creationId xmlns:a16="http://schemas.microsoft.com/office/drawing/2014/main" id="{C37B116E-4722-4B00-8CA9-62F751702F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764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alcím dia"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335C697-3DE5-48B9-995E-BFBAF49E6F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637294" y="0"/>
            <a:ext cx="3554706" cy="5258905"/>
          </a:xfrm>
          <a:prstGeom prst="rect">
            <a:avLst/>
          </a:prstGeom>
        </p:spPr>
      </p:pic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270" y="678566"/>
            <a:ext cx="4865961" cy="912590"/>
          </a:xfrm>
          <a:prstGeom prst="rect">
            <a:avLst/>
          </a:prstGeom>
          <a:noFill/>
        </p:spPr>
        <p:txBody>
          <a:bodyPr tIns="0" rIns="0"/>
          <a:lstStyle>
            <a:lvl1pPr algn="l">
              <a:defRPr sz="3600" b="0" i="0">
                <a:solidFill>
                  <a:srgbClr val="1AB4E6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Főcím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269" y="1591155"/>
            <a:ext cx="5427294" cy="427290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Gothic A1 Light" pitchFamily="2" charset="-12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181DEA8-2C73-46A2-8689-99147BDC264A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7D7F633-A84D-4F4C-9444-72D54CF1C62E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895C563-C8ED-4002-98AC-BC0991C2273F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7E9422D-FB63-405F-B721-92FC98388F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F52562E9-055F-418C-BDC1-F6B69186E4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363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lcím dia">
    <p:bg>
      <p:bgPr>
        <a:gradFill>
          <a:gsLst>
            <a:gs pos="0">
              <a:srgbClr val="0A051D"/>
            </a:gs>
            <a:gs pos="6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368" y="673600"/>
            <a:ext cx="4865961" cy="934071"/>
          </a:xfrm>
          <a:prstGeom prst="rect">
            <a:avLst/>
          </a:prstGeom>
        </p:spPr>
        <p:txBody>
          <a:bodyPr tIns="0" rIns="0"/>
          <a:lstStyle>
            <a:lvl1pPr algn="l">
              <a:defRPr sz="36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endParaRPr lang="hu-HU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87CFBD-251C-4E4A-84C5-EC175D7B6C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01" b="-261"/>
          <a:stretch/>
        </p:blipFill>
        <p:spPr>
          <a:xfrm>
            <a:off x="8637294" y="-24753"/>
            <a:ext cx="3554706" cy="5258905"/>
          </a:xfrm>
          <a:prstGeom prst="rect">
            <a:avLst/>
          </a:prstGeom>
        </p:spPr>
      </p:pic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368" y="1607671"/>
            <a:ext cx="6775274" cy="479045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867D09-3210-43ED-A0BD-A28685FE53CE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B7CBD8C-167D-4BE5-AB37-6F727B17FFB6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0711D94-9BB3-4DC9-9698-F0163602285D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19EFA51-F9C4-42B3-B96E-6AE30D5215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7" name="Graphic 16">
            <a:extLst>
              <a:ext uri="{FF2B5EF4-FFF2-40B4-BE49-F238E27FC236}">
                <a16:creationId xmlns:a16="http://schemas.microsoft.com/office/drawing/2014/main" id="{0F7A33B4-D532-4AAF-9C70-1B75900A1A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87640" y="6173142"/>
            <a:ext cx="1988402" cy="48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34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alcím dia">
    <p:bg>
      <p:bgPr>
        <a:solidFill>
          <a:srgbClr val="00B0F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>
            <a:extLst>
              <a:ext uri="{FF2B5EF4-FFF2-40B4-BE49-F238E27FC236}">
                <a16:creationId xmlns:a16="http://schemas.microsoft.com/office/drawing/2014/main" id="{B1FB08CC-DF46-4827-8109-E1D30F66278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322" y="673601"/>
            <a:ext cx="4865961" cy="928094"/>
          </a:xfrm>
          <a:prstGeom prst="rect">
            <a:avLst/>
          </a:prstGeom>
        </p:spPr>
        <p:txBody>
          <a:bodyPr tIns="0" rIns="0"/>
          <a:lstStyle>
            <a:lvl1pPr algn="l">
              <a:defRPr sz="3800" b="0" i="0">
                <a:solidFill>
                  <a:srgbClr val="00C6FF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/>
              <a:t>Cím</a:t>
            </a:r>
          </a:p>
        </p:txBody>
      </p:sp>
      <p:sp>
        <p:nvSpPr>
          <p:cNvPr id="6" name="Alcím 2">
            <a:extLst>
              <a:ext uri="{FF2B5EF4-FFF2-40B4-BE49-F238E27FC236}">
                <a16:creationId xmlns:a16="http://schemas.microsoft.com/office/drawing/2014/main" id="{43E9B16F-BE2A-4FA6-89AA-80994D3FA3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321" y="1601695"/>
            <a:ext cx="6775274" cy="9280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="0" i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306030504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hu-H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D96565-1234-BD4A-B77A-E2CDD6BDE1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1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261"/>
          <a:stretch/>
        </p:blipFill>
        <p:spPr>
          <a:xfrm>
            <a:off x="8634761" y="0"/>
            <a:ext cx="3531656" cy="52832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4E7B4342-2C14-4E6A-ACF3-B46611F018F9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E41DD38-C8A9-4EBE-ADDD-1578589FCCF9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F4B970DF-D653-4098-90CF-D15B8E763A1E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DA6BB60-3153-48A0-B58B-332957A521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8256" y="256103"/>
              <a:ext cx="1195559" cy="417497"/>
            </a:xfrm>
            <a:prstGeom prst="rect">
              <a:avLst/>
            </a:prstGeom>
          </p:spPr>
        </p:pic>
      </p:grpSp>
      <p:pic>
        <p:nvPicPr>
          <p:cNvPr id="16" name="Graphic 15">
            <a:extLst>
              <a:ext uri="{FF2B5EF4-FFF2-40B4-BE49-F238E27FC236}">
                <a16:creationId xmlns:a16="http://schemas.microsoft.com/office/drawing/2014/main" id="{D1F17F98-C733-458F-B23D-7597C4560A8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101996" y="6185262"/>
            <a:ext cx="1915806" cy="46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54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96FD7FD-17D6-417E-B8DF-25439797836E}"/>
              </a:ext>
            </a:extLst>
          </p:cNvPr>
          <p:cNvGrpSpPr/>
          <p:nvPr userDrawn="1"/>
        </p:nvGrpSpPr>
        <p:grpSpPr>
          <a:xfrm>
            <a:off x="8807676" y="0"/>
            <a:ext cx="3384325" cy="3076338"/>
            <a:chOff x="8807676" y="0"/>
            <a:chExt cx="3384325" cy="307633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E830D74-9DC9-4F2D-B25C-CC229F66FAD8}"/>
                </a:ext>
              </a:extLst>
            </p:cNvPr>
            <p:cNvSpPr/>
            <p:nvPr userDrawn="1"/>
          </p:nvSpPr>
          <p:spPr>
            <a:xfrm>
              <a:off x="8807676" y="0"/>
              <a:ext cx="3384325" cy="1275712"/>
            </a:xfrm>
            <a:custGeom>
              <a:avLst/>
              <a:gdLst>
                <a:gd name="connsiteX0" fmla="*/ 0 w 3384325"/>
                <a:gd name="connsiteY0" fmla="*/ 0 h 1275712"/>
                <a:gd name="connsiteX1" fmla="*/ 3384325 w 3384325"/>
                <a:gd name="connsiteY1" fmla="*/ 0 h 1275712"/>
                <a:gd name="connsiteX2" fmla="*/ 3384325 w 3384325"/>
                <a:gd name="connsiteY2" fmla="*/ 1263482 h 1275712"/>
                <a:gd name="connsiteX3" fmla="*/ 3282922 w 3384325"/>
                <a:gd name="connsiteY3" fmla="*/ 1270727 h 1275712"/>
                <a:gd name="connsiteX4" fmla="*/ 3073139 w 3384325"/>
                <a:gd name="connsiteY4" fmla="*/ 1275712 h 1275712"/>
                <a:gd name="connsiteX5" fmla="*/ 150528 w 3384325"/>
                <a:gd name="connsiteY5" fmla="*/ 143854 h 127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384325" h="1275712">
                  <a:moveTo>
                    <a:pt x="0" y="0"/>
                  </a:moveTo>
                  <a:lnTo>
                    <a:pt x="3384325" y="0"/>
                  </a:lnTo>
                  <a:lnTo>
                    <a:pt x="3384325" y="1263482"/>
                  </a:lnTo>
                  <a:lnTo>
                    <a:pt x="3282922" y="1270727"/>
                  </a:lnTo>
                  <a:cubicBezTo>
                    <a:pt x="3213410" y="1274038"/>
                    <a:pt x="3143469" y="1275712"/>
                    <a:pt x="3073139" y="1275712"/>
                  </a:cubicBezTo>
                  <a:cubicBezTo>
                    <a:pt x="1947855" y="1275712"/>
                    <a:pt x="922443" y="847097"/>
                    <a:pt x="150528" y="143854"/>
                  </a:cubicBezTo>
                  <a:close/>
                </a:path>
              </a:pathLst>
            </a:custGeom>
            <a:solidFill>
              <a:srgbClr val="00B0F0">
                <a:alpha val="7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8577FBB-B5FD-4ED2-8FD9-4E3EF349D9CC}"/>
                </a:ext>
              </a:extLst>
            </p:cNvPr>
            <p:cNvSpPr/>
            <p:nvPr userDrawn="1"/>
          </p:nvSpPr>
          <p:spPr>
            <a:xfrm>
              <a:off x="10247928" y="1"/>
              <a:ext cx="1944072" cy="3076337"/>
            </a:xfrm>
            <a:custGeom>
              <a:avLst/>
              <a:gdLst>
                <a:gd name="connsiteX0" fmla="*/ 0 w 1944072"/>
                <a:gd name="connsiteY0" fmla="*/ 0 h 3076337"/>
                <a:gd name="connsiteX1" fmla="*/ 1944072 w 1944072"/>
                <a:gd name="connsiteY1" fmla="*/ 0 h 3076337"/>
                <a:gd name="connsiteX2" fmla="*/ 1944072 w 1944072"/>
                <a:gd name="connsiteY2" fmla="*/ 3076337 h 3076337"/>
                <a:gd name="connsiteX3" fmla="*/ 1938885 w 1944072"/>
                <a:gd name="connsiteY3" fmla="*/ 3073004 h 3076337"/>
                <a:gd name="connsiteX4" fmla="*/ 27800 w 1944072"/>
                <a:gd name="connsiteY4" fmla="*/ 175068 h 3076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4072" h="3076337">
                  <a:moveTo>
                    <a:pt x="0" y="0"/>
                  </a:moveTo>
                  <a:lnTo>
                    <a:pt x="1944072" y="0"/>
                  </a:lnTo>
                  <a:lnTo>
                    <a:pt x="1944072" y="3076337"/>
                  </a:lnTo>
                  <a:lnTo>
                    <a:pt x="1938885" y="3073004"/>
                  </a:lnTo>
                  <a:cubicBezTo>
                    <a:pt x="962435" y="2411768"/>
                    <a:pt x="257734" y="1377958"/>
                    <a:pt x="27800" y="175068"/>
                  </a:cubicBezTo>
                  <a:close/>
                </a:path>
              </a:pathLst>
            </a:custGeom>
            <a:solidFill>
              <a:srgbClr val="7030A0">
                <a:alpha val="84635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hu-HU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1BA011E-BA5D-4091-9487-17B9F5B6EE8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8256" y="256103"/>
            <a:ext cx="1195559" cy="417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04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42" r:id="rId2"/>
    <p:sldLayoutId id="2147483714" r:id="rId3"/>
    <p:sldLayoutId id="2147483744" r:id="rId4"/>
    <p:sldLayoutId id="2147483745" r:id="rId5"/>
    <p:sldLayoutId id="2147483733" r:id="rId6"/>
    <p:sldLayoutId id="2147483746" r:id="rId7"/>
    <p:sldLayoutId id="2147483734" r:id="rId8"/>
    <p:sldLayoutId id="2147483747" r:id="rId9"/>
    <p:sldLayoutId id="2147483732" r:id="rId10"/>
    <p:sldLayoutId id="2147483743" r:id="rId11"/>
    <p:sldLayoutId id="214748372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tk.pte.hu/en/students/studies/bachelor-programs/internship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openup.education/photos_albums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A051D"/>
            </a:gs>
            <a:gs pos="38000">
              <a:srgbClr val="0A051D"/>
            </a:gs>
            <a:gs pos="77000">
              <a:schemeClr val="accent3">
                <a:lumMod val="75000"/>
                <a:lumOff val="25000"/>
              </a:schemeClr>
            </a:gs>
            <a:gs pos="100000">
              <a:schemeClr val="accent3">
                <a:lumMod val="75000"/>
                <a:lumOff val="25000"/>
              </a:schemeClr>
            </a:gs>
          </a:gsLst>
          <a:lin ang="19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63B542E6-C5A9-2944-8B8C-E49692E9B2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35298" y="3554762"/>
            <a:ext cx="6913755" cy="1010652"/>
          </a:xfrm>
        </p:spPr>
        <p:txBody>
          <a:bodyPr>
            <a:normAutofit/>
          </a:bodyPr>
          <a:lstStyle/>
          <a:p>
            <a:r>
              <a:rPr lang="hu-HU" dirty="0" err="1"/>
              <a:t>To</a:t>
            </a:r>
            <a:r>
              <a:rPr lang="hu-HU" dirty="0"/>
              <a:t> be </a:t>
            </a:r>
            <a:r>
              <a:rPr lang="hu-HU" dirty="0" err="1"/>
              <a:t>completed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2025/26 </a:t>
            </a:r>
            <a:r>
              <a:rPr lang="hu-HU" dirty="0" err="1"/>
              <a:t>academic</a:t>
            </a:r>
            <a:r>
              <a:rPr lang="hu-HU" dirty="0"/>
              <a:t> </a:t>
            </a:r>
            <a:r>
              <a:rPr lang="hu-HU" dirty="0" err="1"/>
              <a:t>year</a:t>
            </a:r>
            <a:r>
              <a:rPr lang="hu-HU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1A1772-095E-0541-A77A-10412AAB1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22368" y="2748075"/>
            <a:ext cx="9065579" cy="1619388"/>
          </a:xfrm>
        </p:spPr>
        <p:txBody>
          <a:bodyPr lIns="91440" tIns="45720" rIns="91440" bIns="45720" anchor="t"/>
          <a:lstStyle/>
          <a:p>
            <a:r>
              <a:rPr lang="hu-HU" sz="4800" b="1">
                <a:latin typeface="+mj-lt"/>
              </a:rPr>
              <a:t>COMPULSORY INTERNSHIP</a:t>
            </a:r>
            <a:endParaRPr lang="hu-HU" sz="3600" b="1">
              <a:latin typeface="+mj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B3D5D3-83E8-3C46-98F6-AD7B356408AD}"/>
              </a:ext>
            </a:extLst>
          </p:cNvPr>
          <p:cNvSpPr txBox="1"/>
          <p:nvPr/>
        </p:nvSpPr>
        <p:spPr>
          <a:xfrm>
            <a:off x="1508760" y="53721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3293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FACULTY OFFERS AND DEADLINES</a:t>
            </a:r>
          </a:p>
        </p:txBody>
      </p:sp>
      <p:graphicFrame>
        <p:nvGraphicFramePr>
          <p:cNvPr id="10" name="Tábláza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821626"/>
              </p:ext>
            </p:extLst>
          </p:nvPr>
        </p:nvGraphicFramePr>
        <p:xfrm>
          <a:off x="251520" y="1772816"/>
          <a:ext cx="8640960" cy="34155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Submisson</a:t>
                      </a:r>
                      <a:r>
                        <a:rPr lang="hu-HU" sz="18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applications</a:t>
                      </a:r>
                      <a:r>
                        <a:rPr lang="hu-HU" sz="180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(OPENUP)</a:t>
                      </a:r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10rd </a:t>
                      </a:r>
                      <a:r>
                        <a:rPr lang="hu-HU" sz="1800" u="none" strike="noStrike" dirty="0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March</a:t>
                      </a:r>
                      <a:r>
                        <a:rPr lang="hu-HU" sz="180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– 5nd May 2025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Interviews</a:t>
                      </a:r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10th of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18th of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March</a:t>
                      </a:r>
                      <a:endParaRPr lang="hu-HU" sz="18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9731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Decision</a:t>
                      </a:r>
                      <a:r>
                        <a:rPr lang="hu-HU" sz="180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21th </a:t>
                      </a:r>
                      <a:r>
                        <a:rPr lang="hu-HU" sz="180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April</a:t>
                      </a:r>
                      <a:r>
                        <a:rPr lang="hu-HU" sz="18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2nd May</a:t>
                      </a:r>
                      <a:endParaRPr lang="hu-HU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Téglalap 1">
            <a:extLst>
              <a:ext uri="{FF2B5EF4-FFF2-40B4-BE49-F238E27FC236}">
                <a16:creationId xmlns:a16="http://schemas.microsoft.com/office/drawing/2014/main" id="{B57ED686-03AF-94C0-98CB-072446D48115}"/>
              </a:ext>
            </a:extLst>
          </p:cNvPr>
          <p:cNvSpPr/>
          <p:nvPr/>
        </p:nvSpPr>
        <p:spPr>
          <a:xfrm>
            <a:off x="2264497" y="841085"/>
            <a:ext cx="4688904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endParaRPr lang="hu-HU" dirty="0"/>
          </a:p>
        </p:txBody>
      </p:sp>
      <p:sp>
        <p:nvSpPr>
          <p:cNvPr id="3" name="Jobbra nyíl 12">
            <a:extLst>
              <a:ext uri="{FF2B5EF4-FFF2-40B4-BE49-F238E27FC236}">
                <a16:creationId xmlns:a16="http://schemas.microsoft.com/office/drawing/2014/main" id="{01C59702-D728-FF18-9F71-231A1519F2F8}"/>
              </a:ext>
            </a:extLst>
          </p:cNvPr>
          <p:cNvSpPr/>
          <p:nvPr/>
        </p:nvSpPr>
        <p:spPr>
          <a:xfrm>
            <a:off x="1772397" y="1063375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" name="Jobbra nyíl 15">
            <a:extLst>
              <a:ext uri="{FF2B5EF4-FFF2-40B4-BE49-F238E27FC236}">
                <a16:creationId xmlns:a16="http://schemas.microsoft.com/office/drawing/2014/main" id="{879ED8FB-06E8-D380-C0F0-EF69052BC12C}"/>
              </a:ext>
            </a:extLst>
          </p:cNvPr>
          <p:cNvSpPr/>
          <p:nvPr/>
        </p:nvSpPr>
        <p:spPr>
          <a:xfrm>
            <a:off x="6953401" y="101697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51E1614-36B0-A858-7534-A7CD3B39C1A0}"/>
              </a:ext>
            </a:extLst>
          </p:cNvPr>
          <p:cNvSpPr/>
          <p:nvPr/>
        </p:nvSpPr>
        <p:spPr>
          <a:xfrm>
            <a:off x="251520" y="865616"/>
            <a:ext cx="1509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Register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551100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3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CONTRACTS AND DEADLINES</a:t>
            </a:r>
          </a:p>
          <a:p>
            <a:endParaRPr lang="hu-HU" sz="2400" b="1"/>
          </a:p>
          <a:p>
            <a:endParaRPr lang="hu-HU" sz="2400" b="1"/>
          </a:p>
        </p:txBody>
      </p:sp>
      <p:sp>
        <p:nvSpPr>
          <p:cNvPr id="7" name="Téglalap 6"/>
          <p:cNvSpPr/>
          <p:nvPr/>
        </p:nvSpPr>
        <p:spPr>
          <a:xfrm>
            <a:off x="611560" y="1197472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endParaRPr lang="hu-HU" dirty="0"/>
          </a:p>
        </p:txBody>
      </p:sp>
      <p:sp>
        <p:nvSpPr>
          <p:cNvPr id="8" name="Téglalap 7"/>
          <p:cNvSpPr/>
          <p:nvPr/>
        </p:nvSpPr>
        <p:spPr>
          <a:xfrm>
            <a:off x="611560" y="2009437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Application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Faculty</a:t>
            </a:r>
            <a:r>
              <a:rPr lang="hu-HU" dirty="0"/>
              <a:t> </a:t>
            </a:r>
            <a:r>
              <a:rPr lang="hu-HU" dirty="0" err="1"/>
              <a:t>offers</a:t>
            </a:r>
            <a:r>
              <a:rPr lang="hu-HU" dirty="0"/>
              <a:t>, </a:t>
            </a:r>
            <a:r>
              <a:rPr lang="hu-HU" dirty="0" err="1"/>
              <a:t>interviews</a:t>
            </a:r>
            <a:endParaRPr lang="hu-HU" dirty="0"/>
          </a:p>
        </p:txBody>
      </p:sp>
      <p:sp>
        <p:nvSpPr>
          <p:cNvPr id="9" name="Téglalap 8"/>
          <p:cNvSpPr/>
          <p:nvPr/>
        </p:nvSpPr>
        <p:spPr>
          <a:xfrm>
            <a:off x="3788296" y="1197472"/>
            <a:ext cx="16478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5436096" y="1197471"/>
            <a:ext cx="3024336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Contract</a:t>
            </a:r>
            <a:r>
              <a:rPr lang="hu-HU"/>
              <a:t> – </a:t>
            </a:r>
            <a:r>
              <a:rPr lang="hu-HU" err="1"/>
              <a:t>to</a:t>
            </a:r>
            <a:r>
              <a:rPr lang="hu-HU"/>
              <a:t> be </a:t>
            </a:r>
            <a:r>
              <a:rPr lang="hu-HU" err="1"/>
              <a:t>dealt</a:t>
            </a:r>
            <a:r>
              <a:rPr lang="hu-HU"/>
              <a:t>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only</a:t>
            </a:r>
            <a:r>
              <a:rPr lang="hu-HU"/>
              <a:t> </a:t>
            </a:r>
            <a:r>
              <a:rPr lang="hu-HU" err="1"/>
              <a:t>in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case</a:t>
            </a:r>
            <a:r>
              <a:rPr lang="hu-HU"/>
              <a:t> of </a:t>
            </a:r>
            <a:r>
              <a:rPr lang="hu-HU" err="1"/>
              <a:t>accreditation</a:t>
            </a:r>
            <a:r>
              <a:rPr lang="hu-HU"/>
              <a:t>. </a:t>
            </a:r>
            <a:r>
              <a:rPr lang="hu-HU" err="1"/>
              <a:t>Faculty</a:t>
            </a:r>
            <a:r>
              <a:rPr lang="hu-HU"/>
              <a:t> </a:t>
            </a:r>
            <a:r>
              <a:rPr lang="hu-HU" err="1"/>
              <a:t>offer</a:t>
            </a:r>
            <a:r>
              <a:rPr lang="hu-HU"/>
              <a:t> </a:t>
            </a:r>
            <a:r>
              <a:rPr lang="hu-HU" err="1"/>
              <a:t>contracts</a:t>
            </a:r>
            <a:r>
              <a:rPr lang="hu-HU"/>
              <a:t> </a:t>
            </a:r>
            <a:r>
              <a:rPr lang="hu-HU" err="1"/>
              <a:t>are</a:t>
            </a:r>
            <a:r>
              <a:rPr lang="hu-HU"/>
              <a:t> </a:t>
            </a:r>
            <a:r>
              <a:rPr lang="hu-HU" err="1"/>
              <a:t>to</a:t>
            </a:r>
            <a:r>
              <a:rPr lang="hu-HU"/>
              <a:t> be </a:t>
            </a:r>
            <a:r>
              <a:rPr lang="hu-HU" err="1"/>
              <a:t>dealt</a:t>
            </a:r>
            <a:r>
              <a:rPr lang="hu-HU"/>
              <a:t> </a:t>
            </a:r>
            <a:r>
              <a:rPr lang="hu-HU" err="1"/>
              <a:t>with</a:t>
            </a:r>
            <a:r>
              <a:rPr lang="hu-HU"/>
              <a:t> </a:t>
            </a:r>
            <a:r>
              <a:rPr lang="hu-HU" err="1"/>
              <a:t>the</a:t>
            </a:r>
            <a:r>
              <a:rPr lang="hu-HU"/>
              <a:t> </a:t>
            </a:r>
            <a:r>
              <a:rPr lang="hu-HU" err="1"/>
              <a:t>managment</a:t>
            </a:r>
            <a:r>
              <a:rPr lang="hu-HU"/>
              <a:t>.</a:t>
            </a:r>
          </a:p>
        </p:txBody>
      </p:sp>
      <p:sp>
        <p:nvSpPr>
          <p:cNvPr id="11" name="Jobbra nyíl 10"/>
          <p:cNvSpPr/>
          <p:nvPr/>
        </p:nvSpPr>
        <p:spPr>
          <a:xfrm rot="1952719">
            <a:off x="135618" y="2045497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Jobbra nyíl 11"/>
          <p:cNvSpPr/>
          <p:nvPr/>
        </p:nvSpPr>
        <p:spPr>
          <a:xfrm>
            <a:off x="3455876" y="1372030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5134493" y="1773536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 rot="19759778">
            <a:off x="103807" y="1650713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5" name="Táblázat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9802642"/>
              </p:ext>
            </p:extLst>
          </p:nvPr>
        </p:nvGraphicFramePr>
        <p:xfrm>
          <a:off x="251520" y="3063061"/>
          <a:ext cx="8669456" cy="124875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510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07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09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48756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b="0" i="0" u="none" strike="noStrike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Deadline</a:t>
                      </a:r>
                      <a:r>
                        <a:rPr lang="hu-HU" sz="2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</a:t>
                      </a:r>
                      <a:r>
                        <a:rPr lang="hu-HU" sz="2400" b="0" i="0" u="none" strike="noStrike" baseline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submisson</a:t>
                      </a:r>
                      <a:r>
                        <a:rPr lang="hu-HU" sz="2400" b="0" i="0" u="none" strike="noStrike" baseline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u="none" strike="noStrike">
                          <a:effectLst/>
                        </a:rPr>
                        <a:t> 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12th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May 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6170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1032860"/>
            <a:ext cx="7848872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Internship</a:t>
            </a:r>
            <a:endParaRPr lang="hu-HU" b="1"/>
          </a:p>
        </p:txBody>
      </p:sp>
      <p:sp>
        <p:nvSpPr>
          <p:cNvPr id="6" name="Lefelé nyíl 5"/>
          <p:cNvSpPr/>
          <p:nvPr/>
        </p:nvSpPr>
        <p:spPr>
          <a:xfrm>
            <a:off x="8100392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Lefelé nyíl 6"/>
          <p:cNvSpPr/>
          <p:nvPr/>
        </p:nvSpPr>
        <p:spPr>
          <a:xfrm>
            <a:off x="2339752" y="2492897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391486"/>
              </p:ext>
            </p:extLst>
          </p:nvPr>
        </p:nvGraphicFramePr>
        <p:xfrm>
          <a:off x="395536" y="3501008"/>
          <a:ext cx="9094152" cy="208823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339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7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65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b"/>
                      <a:endParaRPr lang="hu-HU" sz="2400" b="0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from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1" i="1" u="none" strike="noStrike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till</a:t>
                      </a:r>
                      <a:endParaRPr lang="hu-HU" sz="2400" b="1" i="1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err="1">
                          <a:effectLst/>
                          <a:latin typeface="+mj-lt"/>
                        </a:rPr>
                        <a:t>Internship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9th </a:t>
                      </a:r>
                      <a:r>
                        <a:rPr lang="hu-HU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June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1st November</a:t>
                      </a:r>
                    </a:p>
                    <a:p>
                      <a:pPr algn="ctr" fontAlgn="b"/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2025</a:t>
                      </a:r>
                      <a:endParaRPr lang="hu-HU" sz="2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Cím 7"/>
          <p:cNvSpPr txBox="1">
            <a:spLocks/>
          </p:cNvSpPr>
          <p:nvPr/>
        </p:nvSpPr>
        <p:spPr>
          <a:xfrm>
            <a:off x="0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INTERNSHIP PERIOD</a:t>
            </a:r>
          </a:p>
        </p:txBody>
      </p:sp>
    </p:spTree>
    <p:extLst>
      <p:ext uri="{BB962C8B-B14F-4D97-AF65-F5344CB8AC3E}">
        <p14:creationId xmlns:p14="http://schemas.microsoft.com/office/powerpoint/2010/main" val="378480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8"/>
          <p:cNvSpPr>
            <a:spLocks noGrp="1"/>
          </p:cNvSpPr>
          <p:nvPr>
            <p:ph type="title"/>
          </p:nvPr>
        </p:nvSpPr>
        <p:spPr>
          <a:xfrm>
            <a:off x="0" y="-1"/>
            <a:ext cx="5488562" cy="515373"/>
          </a:xfrm>
        </p:spPr>
        <p:txBody>
          <a:bodyPr>
            <a:normAutofit fontScale="90000"/>
          </a:bodyPr>
          <a:lstStyle/>
          <a:p>
            <a:pPr algn="l"/>
            <a:r>
              <a:rPr lang="hu-HU" sz="4000" b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EVALUATION</a:t>
            </a:r>
            <a:endParaRPr lang="hu-HU" sz="3600" b="1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19944" y="1095914"/>
            <a:ext cx="4680520" cy="146003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/>
              <a:t>Mentor’s </a:t>
            </a:r>
            <a:r>
              <a:rPr lang="hu-HU" b="1" err="1"/>
              <a:t>evaluation</a:t>
            </a:r>
            <a:endParaRPr lang="hu-HU" b="1"/>
          </a:p>
        </p:txBody>
      </p:sp>
      <p:sp>
        <p:nvSpPr>
          <p:cNvPr id="6" name="Téglalap 5"/>
          <p:cNvSpPr/>
          <p:nvPr/>
        </p:nvSpPr>
        <p:spPr>
          <a:xfrm>
            <a:off x="5436095" y="1095914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err="1"/>
              <a:t>Grade</a:t>
            </a:r>
            <a:r>
              <a:rPr lang="hu-HU" b="1"/>
              <a:t>/credit</a:t>
            </a:r>
          </a:p>
        </p:txBody>
      </p:sp>
      <p:sp>
        <p:nvSpPr>
          <p:cNvPr id="7" name="Jobbra nyíl 6"/>
          <p:cNvSpPr/>
          <p:nvPr/>
        </p:nvSpPr>
        <p:spPr>
          <a:xfrm>
            <a:off x="5128522" y="1676454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Lefelé nyíl 7"/>
          <p:cNvSpPr/>
          <p:nvPr/>
        </p:nvSpPr>
        <p:spPr>
          <a:xfrm>
            <a:off x="2780184" y="836712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6769"/>
              </p:ext>
            </p:extLst>
          </p:nvPr>
        </p:nvGraphicFramePr>
        <p:xfrm>
          <a:off x="250824" y="3212976"/>
          <a:ext cx="8191251" cy="2880320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326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646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40160"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2400" u="none" strike="noStrike" err="1">
                          <a:effectLst/>
                        </a:rPr>
                        <a:t>Submission</a:t>
                      </a:r>
                      <a:r>
                        <a:rPr lang="hu-HU" sz="2400" u="none" strike="noStrike">
                          <a:effectLst/>
                        </a:rPr>
                        <a:t> of mentor’s </a:t>
                      </a:r>
                      <a:r>
                        <a:rPr lang="hu-HU" sz="2400" u="none" strike="noStrike" err="1">
                          <a:effectLst/>
                        </a:rPr>
                        <a:t>evaluation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10th</a:t>
                      </a:r>
                      <a:r>
                        <a:rPr lang="hu-HU" sz="2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hu-H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November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016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2400" u="none" strike="noStrike" err="1">
                          <a:effectLst/>
                        </a:rPr>
                        <a:t>Grade</a:t>
                      </a:r>
                      <a:r>
                        <a:rPr lang="hu-HU" sz="2400" u="none" strike="noStrike">
                          <a:effectLst/>
                        </a:rPr>
                        <a:t> </a:t>
                      </a:r>
                      <a:r>
                        <a:rPr lang="hu-HU" sz="2400" u="none" strike="noStrike" err="1">
                          <a:effectLst/>
                        </a:rPr>
                        <a:t>record</a:t>
                      </a:r>
                      <a:endParaRPr lang="hu-HU" sz="24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2nd</a:t>
                      </a:r>
                      <a:r>
                        <a:rPr lang="hu-HU" sz="2400" b="0" i="0" u="none" strike="noStrike" kern="1200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24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December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4631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cím 1"/>
          <p:cNvSpPr>
            <a:spLocks noGrp="1"/>
          </p:cNvSpPr>
          <p:nvPr>
            <p:ph type="subTitle" idx="1"/>
          </p:nvPr>
        </p:nvSpPr>
        <p:spPr>
          <a:xfrm>
            <a:off x="512956" y="2301027"/>
            <a:ext cx="9969190" cy="395068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>
                <a:solidFill>
                  <a:srgbClr val="002060"/>
                </a:solidFill>
              </a:rPr>
              <a:t>Professional, </a:t>
            </a:r>
            <a:r>
              <a:rPr lang="hu-HU" dirty="0" err="1">
                <a:solidFill>
                  <a:srgbClr val="002060"/>
                </a:solidFill>
              </a:rPr>
              <a:t>work-related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problems</a:t>
            </a:r>
            <a:r>
              <a:rPr lang="hu-HU" dirty="0">
                <a:solidFill>
                  <a:srgbClr val="002060"/>
                </a:solidFill>
              </a:rPr>
              <a:t>: Balázs KOVÁCS, Dr.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Problems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with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faculty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offered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places</a:t>
            </a:r>
            <a:r>
              <a:rPr lang="hu-HU" dirty="0">
                <a:solidFill>
                  <a:srgbClr val="002060"/>
                </a:solidFill>
              </a:rPr>
              <a:t>: Noémi IFLINGER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Administrative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issues</a:t>
            </a:r>
            <a:r>
              <a:rPr lang="hu-HU" dirty="0">
                <a:solidFill>
                  <a:srgbClr val="002060"/>
                </a:solidFill>
              </a:rPr>
              <a:t>: 	Judit TAKÁCS(BAM)</a:t>
            </a:r>
          </a:p>
          <a:p>
            <a:pPr algn="l"/>
            <a:r>
              <a:rPr lang="hu-HU" dirty="0">
                <a:solidFill>
                  <a:srgbClr val="002060"/>
                </a:solidFill>
              </a:rPr>
              <a:t>				Gerda DÓCZI (TC)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hu-HU" dirty="0">
              <a:solidFill>
                <a:srgbClr val="002060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hu-HU" dirty="0" err="1">
                <a:solidFill>
                  <a:srgbClr val="002060"/>
                </a:solidFill>
              </a:rPr>
              <a:t>OpenUp</a:t>
            </a:r>
            <a:r>
              <a:rPr lang="hu-HU" dirty="0">
                <a:solidFill>
                  <a:srgbClr val="002060"/>
                </a:solidFill>
              </a:rPr>
              <a:t> </a:t>
            </a:r>
            <a:r>
              <a:rPr lang="hu-HU" dirty="0" err="1">
                <a:solidFill>
                  <a:srgbClr val="002060"/>
                </a:solidFill>
              </a:rPr>
              <a:t>issues</a:t>
            </a:r>
            <a:r>
              <a:rPr lang="hu-HU" dirty="0">
                <a:solidFill>
                  <a:srgbClr val="002060"/>
                </a:solidFill>
              </a:rPr>
              <a:t>: 		Csenge TÓTH</a:t>
            </a: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algn="l"/>
            <a:endParaRPr lang="hu-HU" dirty="0">
              <a:solidFill>
                <a:srgbClr val="002060"/>
              </a:solidFill>
            </a:endParaRPr>
          </a:p>
          <a:p>
            <a:pPr algn="l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0" y="102639"/>
            <a:ext cx="9601199" cy="923273"/>
          </a:xfrm>
        </p:spPr>
        <p:txBody>
          <a:bodyPr anchor="ctr"/>
          <a:lstStyle/>
          <a:p>
            <a:pPr algn="l"/>
            <a:r>
              <a:rPr lang="hu-HU" sz="3600" b="1">
                <a:solidFill>
                  <a:srgbClr val="002060"/>
                </a:solidFill>
                <a:latin typeface="+mj-lt"/>
              </a:rPr>
              <a:t>WHO TO CONTACT </a:t>
            </a:r>
            <a:r>
              <a:rPr lang="hu-HU" sz="3600" b="1">
                <a:solidFill>
                  <a:srgbClr val="002060"/>
                </a:solidFill>
                <a:latin typeface="+mj-lt"/>
                <a:ea typeface="Roboto" panose="02000000000000000000" pitchFamily="2" charset="0"/>
                <a:cs typeface="Roboto" panose="02000000000000000000" pitchFamily="2" charset="0"/>
              </a:rPr>
              <a:t>IN</a:t>
            </a:r>
            <a:r>
              <a:rPr lang="hu-HU" sz="3600" b="1">
                <a:solidFill>
                  <a:srgbClr val="002060"/>
                </a:solidFill>
                <a:latin typeface="+mj-lt"/>
              </a:rPr>
              <a:t> CASE OF DIFFICULTIES DURING THE INTERNSHIP</a:t>
            </a:r>
            <a:r>
              <a:rPr lang="hu-HU" sz="4000" b="1">
                <a:solidFill>
                  <a:srgbClr val="002060"/>
                </a:solidFill>
                <a:latin typeface="+mj-lt"/>
              </a:rPr>
              <a:t>?</a:t>
            </a:r>
            <a:endParaRPr lang="hu-HU" b="1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8505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40966-4F37-BB4C-9F34-6FC547326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0271" y="3059708"/>
            <a:ext cx="7806672" cy="1024404"/>
          </a:xfrm>
        </p:spPr>
        <p:txBody>
          <a:bodyPr/>
          <a:lstStyle/>
          <a:p>
            <a:pPr algn="r"/>
            <a:br>
              <a:rPr lang="en-US">
                <a:solidFill>
                  <a:schemeClr val="bg1"/>
                </a:solidFill>
              </a:rPr>
            </a:br>
            <a:endParaRPr lang="hu-HU">
              <a:solidFill>
                <a:schemeClr val="bg1"/>
              </a:solidFill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78460" y="2668073"/>
            <a:ext cx="4527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>
                <a:solidFill>
                  <a:schemeClr val="bg1"/>
                </a:solidFill>
              </a:rPr>
              <a:t>QUESTIONS</a:t>
            </a:r>
            <a:r>
              <a:rPr lang="hu-HU" sz="4800">
                <a:solidFill>
                  <a:schemeClr val="bg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74680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593181" y="1606833"/>
            <a:ext cx="8735789" cy="2407605"/>
          </a:xfrm>
        </p:spPr>
        <p:txBody>
          <a:bodyPr>
            <a:normAutofit lnSpcReduction="10000"/>
          </a:bodyPr>
          <a:lstStyle/>
          <a:p>
            <a:pPr algn="ctr"/>
            <a:endParaRPr lang="hu-HU" b="1"/>
          </a:p>
          <a:p>
            <a:pPr algn="ctr"/>
            <a:endParaRPr lang="hu-HU" b="1"/>
          </a:p>
          <a:p>
            <a:pPr algn="ctr"/>
            <a:endParaRPr lang="hu-HU" sz="4000" b="1"/>
          </a:p>
          <a:p>
            <a:pPr algn="ctr"/>
            <a:r>
              <a:rPr lang="en-US" sz="4800" b="1"/>
              <a:t>Thank you for your attention</a:t>
            </a:r>
            <a:r>
              <a:rPr lang="hu-HU" sz="4800" b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6991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BD7D-D79A-C846-821F-6EFB2491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76991" cy="680575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INTRODUCTION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87A0B-237B-0C4C-966B-81A0EAFCB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733" y="1391771"/>
            <a:ext cx="9817231" cy="518950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/>
              <a:t>Mr. Balázs </a:t>
            </a:r>
            <a:r>
              <a:rPr lang="hu-HU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KOVÁCS</a:t>
            </a:r>
            <a:r>
              <a:rPr lang="hu-HU" sz="1600" b="1" dirty="0"/>
              <a:t>, Dr.</a:t>
            </a:r>
            <a:r>
              <a:rPr lang="hu-HU" sz="1600" dirty="0"/>
              <a:t>	</a:t>
            </a:r>
            <a:r>
              <a:rPr lang="hu-HU" sz="1600" dirty="0" err="1"/>
              <a:t>Tutor</a:t>
            </a:r>
            <a:r>
              <a:rPr lang="hu-HU" sz="1600" dirty="0"/>
              <a:t>, </a:t>
            </a:r>
            <a:r>
              <a:rPr lang="hu-HU" sz="1600" dirty="0" err="1"/>
              <a:t>module</a:t>
            </a:r>
            <a:r>
              <a:rPr lang="hu-HU" sz="1600" dirty="0"/>
              <a:t> </a:t>
            </a:r>
            <a:r>
              <a:rPr lang="hu-HU" sz="1600" dirty="0" err="1"/>
              <a:t>leader</a:t>
            </a:r>
            <a:endParaRPr lang="hu-HU" sz="1600" dirty="0"/>
          </a:p>
          <a:p>
            <a:r>
              <a:rPr lang="hu-HU" sz="1600" dirty="0"/>
              <a:t>			kovacsb@ktk.pte.hu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Noémi </a:t>
            </a:r>
            <a:r>
              <a:rPr lang="hu-HU" sz="1600" b="1" cap="all" dirty="0"/>
              <a:t>Iflinger</a:t>
            </a:r>
            <a:r>
              <a:rPr lang="hu-HU" sz="1600" dirty="0"/>
              <a:t>	</a:t>
            </a:r>
            <a:r>
              <a:rPr lang="hu-HU" sz="1600" dirty="0" err="1"/>
              <a:t>responsible</a:t>
            </a:r>
            <a:r>
              <a:rPr lang="hu-HU" sz="1600" dirty="0"/>
              <a:t> </a:t>
            </a:r>
            <a:r>
              <a:rPr lang="hu-HU" sz="1600" dirty="0" err="1"/>
              <a:t>for</a:t>
            </a:r>
            <a:r>
              <a:rPr lang="hu-HU" sz="1600" dirty="0"/>
              <a:t> Faculty </a:t>
            </a:r>
            <a:r>
              <a:rPr lang="hu-HU" sz="1600" dirty="0" err="1"/>
              <a:t>offered</a:t>
            </a:r>
            <a:r>
              <a:rPr lang="hu-HU" sz="1600" dirty="0"/>
              <a:t> </a:t>
            </a:r>
            <a:r>
              <a:rPr lang="hu-HU" sz="1600" dirty="0" err="1"/>
              <a:t>places</a:t>
            </a:r>
            <a:endParaRPr lang="hu-HU" sz="1600" dirty="0"/>
          </a:p>
          <a:p>
            <a:r>
              <a:rPr lang="hu-HU" sz="2000" dirty="0"/>
              <a:t>			</a:t>
            </a:r>
            <a:r>
              <a:rPr lang="hu-HU" sz="1600" dirty="0"/>
              <a:t>iflinger.noemi@ktk.pte.hu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Judit TAKÁCS	</a:t>
            </a:r>
            <a:r>
              <a:rPr lang="en-US" sz="1600" dirty="0"/>
              <a:t>Student Affairs Officer of</a:t>
            </a:r>
            <a:r>
              <a:rPr lang="hu-HU" sz="1600" dirty="0"/>
              <a:t> </a:t>
            </a:r>
            <a:r>
              <a:rPr lang="hu-HU" sz="1600" dirty="0" err="1"/>
              <a:t>BSc</a:t>
            </a:r>
            <a:r>
              <a:rPr lang="hu-HU" sz="1600" dirty="0"/>
              <a:t> in Business </a:t>
            </a:r>
            <a:r>
              <a:rPr lang="hu-HU" sz="1600" dirty="0" err="1"/>
              <a:t>Administration</a:t>
            </a:r>
            <a:r>
              <a:rPr lang="hu-HU" sz="1600" dirty="0"/>
              <a:t> and Management</a:t>
            </a:r>
            <a:r>
              <a:rPr lang="hu-HU" sz="2000" dirty="0"/>
              <a:t> </a:t>
            </a:r>
            <a:endParaRPr lang="en-US" sz="2000" dirty="0"/>
          </a:p>
          <a:p>
            <a:r>
              <a:rPr lang="hu-HU" sz="1600" dirty="0"/>
              <a:t>			takacs.judit@ktk.pte.hu</a:t>
            </a:r>
          </a:p>
          <a:p>
            <a:r>
              <a:rPr lang="hu-HU" sz="1600" dirty="0"/>
              <a:t>			</a:t>
            </a:r>
            <a:r>
              <a:rPr lang="hu-HU" sz="1600" dirty="0" err="1"/>
              <a:t>Study</a:t>
            </a:r>
            <a:r>
              <a:rPr lang="hu-HU" sz="1600" dirty="0"/>
              <a:t> </a:t>
            </a:r>
            <a:r>
              <a:rPr lang="hu-HU" sz="1600" dirty="0" err="1"/>
              <a:t>Department</a:t>
            </a:r>
            <a:r>
              <a:rPr lang="hu-HU" sz="1600" dirty="0"/>
              <a:t>, </a:t>
            </a:r>
            <a:r>
              <a:rPr lang="hu-HU" sz="1600" dirty="0" err="1"/>
              <a:t>counter</a:t>
            </a:r>
            <a:r>
              <a:rPr lang="hu-HU" sz="1600" dirty="0"/>
              <a:t> 1</a:t>
            </a:r>
          </a:p>
          <a:p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Gerda Dóczi	</a:t>
            </a:r>
            <a:r>
              <a:rPr lang="en-US" sz="1600" dirty="0"/>
              <a:t>	Student Affairs Officer of </a:t>
            </a:r>
            <a:r>
              <a:rPr lang="hu-HU" sz="1600" dirty="0" err="1"/>
              <a:t>BSc</a:t>
            </a:r>
            <a:r>
              <a:rPr lang="hu-HU" sz="1600" dirty="0"/>
              <a:t> in </a:t>
            </a:r>
            <a:r>
              <a:rPr lang="hu-HU" sz="1600" dirty="0" err="1"/>
              <a:t>Tourism</a:t>
            </a:r>
            <a:r>
              <a:rPr lang="hu-HU" sz="1600" dirty="0"/>
              <a:t> and </a:t>
            </a:r>
            <a:r>
              <a:rPr lang="hu-HU" sz="1600" dirty="0" err="1"/>
              <a:t>Catering</a:t>
            </a:r>
            <a:r>
              <a:rPr lang="en-US" sz="1600" dirty="0"/>
              <a:t> </a:t>
            </a:r>
            <a:r>
              <a:rPr lang="hu-HU" sz="1600" dirty="0"/>
              <a:t>					</a:t>
            </a:r>
            <a:r>
              <a:rPr lang="hu-HU" sz="1600" dirty="0" err="1"/>
              <a:t>doczi.gerda</a:t>
            </a:r>
            <a:r>
              <a:rPr lang="en-US" sz="1600" dirty="0"/>
              <a:t>@ktk.pte.hu</a:t>
            </a:r>
          </a:p>
          <a:p>
            <a:r>
              <a:rPr lang="en-US" sz="1600" dirty="0"/>
              <a:t>			</a:t>
            </a:r>
            <a:r>
              <a:rPr lang="hu-HU" sz="1600" dirty="0" err="1"/>
              <a:t>Study</a:t>
            </a:r>
            <a:r>
              <a:rPr lang="hu-HU" sz="1600" dirty="0"/>
              <a:t> </a:t>
            </a:r>
            <a:r>
              <a:rPr lang="hu-HU" sz="1600" dirty="0" err="1"/>
              <a:t>Department</a:t>
            </a:r>
            <a:r>
              <a:rPr lang="hu-HU" sz="1600" dirty="0"/>
              <a:t>, </a:t>
            </a:r>
            <a:r>
              <a:rPr lang="en-US" sz="1600" dirty="0"/>
              <a:t>counter </a:t>
            </a:r>
            <a:r>
              <a:rPr lang="hu-HU" sz="1600" dirty="0"/>
              <a:t>2</a:t>
            </a:r>
          </a:p>
          <a:p>
            <a:endParaRPr lang="hu-HU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1600" b="1" dirty="0" err="1"/>
              <a:t>Ms</a:t>
            </a:r>
            <a:r>
              <a:rPr lang="hu-HU" sz="1600" b="1" dirty="0"/>
              <a:t>. Csenge TÓTH</a:t>
            </a:r>
            <a:r>
              <a:rPr lang="en-US" sz="1600" dirty="0"/>
              <a:t>	</a:t>
            </a:r>
            <a:r>
              <a:rPr lang="hu-HU" sz="1600" dirty="0" err="1"/>
              <a:t>OpenUp</a:t>
            </a:r>
            <a:r>
              <a:rPr lang="hu-HU" sz="1600" dirty="0"/>
              <a:t> </a:t>
            </a:r>
            <a:r>
              <a:rPr lang="hu-HU" sz="1600" dirty="0" err="1"/>
              <a:t>technical</a:t>
            </a:r>
            <a:r>
              <a:rPr lang="hu-HU" sz="1600" dirty="0"/>
              <a:t> </a:t>
            </a:r>
            <a:r>
              <a:rPr lang="hu-HU" sz="1600" dirty="0" err="1"/>
              <a:t>supporter</a:t>
            </a:r>
            <a:endParaRPr lang="hu-HU" sz="2000" dirty="0"/>
          </a:p>
          <a:p>
            <a:endParaRPr lang="en-US" sz="1600" dirty="0"/>
          </a:p>
          <a:p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665678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ctrTitle"/>
          </p:nvPr>
        </p:nvSpPr>
        <p:spPr>
          <a:xfrm>
            <a:off x="0" y="0"/>
            <a:ext cx="7373664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CONDITIONS</a:t>
            </a:r>
            <a:endParaRPr lang="en-GB" sz="3600" b="1">
              <a:solidFill>
                <a:srgbClr val="002060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623189" y="1351508"/>
            <a:ext cx="885534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is </a:t>
            </a:r>
            <a:r>
              <a:rPr lang="hu-HU" sz="2400" err="1">
                <a:solidFill>
                  <a:srgbClr val="002060"/>
                </a:solidFill>
              </a:rPr>
              <a:t>compulsory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completed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order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able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endParaRPr lang="hu-HU" sz="240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defend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your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thesis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acquire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Hungarian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degree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/ 8th (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TC)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endParaRPr lang="hu-HU" sz="2400">
              <a:solidFill>
                <a:srgbClr val="002060"/>
              </a:solidFill>
            </a:endParaRPr>
          </a:p>
          <a:p>
            <a:pPr marL="0" lvl="1"/>
            <a:endParaRPr lang="hu-HU" sz="2400">
              <a:solidFill>
                <a:srgbClr val="002060"/>
              </a:solidFill>
            </a:endParaRPr>
          </a:p>
          <a:p>
            <a:pPr marL="0" lvl="1"/>
            <a:r>
              <a:rPr lang="hu-HU" sz="2400" err="1">
                <a:solidFill>
                  <a:srgbClr val="002060"/>
                </a:solidFill>
              </a:rPr>
              <a:t>Can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started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with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completed</a:t>
            </a:r>
            <a:r>
              <a:rPr lang="hu-HU" sz="2400">
                <a:solidFill>
                  <a:srgbClr val="002060"/>
                </a:solidFill>
              </a:rPr>
              <a:t> 155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6th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endParaRPr lang="hu-HU" sz="2400">
              <a:solidFill>
                <a:srgbClr val="00206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6th and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 </a:t>
            </a:r>
            <a:r>
              <a:rPr lang="hu-HU" sz="2400" err="1">
                <a:solidFill>
                  <a:srgbClr val="002060"/>
                </a:solidFill>
              </a:rPr>
              <a:t>students</a:t>
            </a:r>
            <a:endParaRPr lang="hu-HU" sz="2400">
              <a:solidFill>
                <a:srgbClr val="002060"/>
              </a:solidFill>
            </a:endParaRP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Lenght</a:t>
            </a:r>
            <a:r>
              <a:rPr lang="hu-HU" sz="2400">
                <a:solidFill>
                  <a:srgbClr val="002060"/>
                </a:solidFill>
              </a:rPr>
              <a:t>: 12 </a:t>
            </a:r>
            <a:r>
              <a:rPr lang="hu-HU" sz="2400" err="1">
                <a:solidFill>
                  <a:srgbClr val="002060"/>
                </a:solidFill>
              </a:rPr>
              <a:t>weeks</a:t>
            </a:r>
            <a:r>
              <a:rPr lang="hu-HU" sz="2400">
                <a:solidFill>
                  <a:srgbClr val="002060"/>
                </a:solidFill>
              </a:rPr>
              <a:t> / 2* 12 weeks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TC</a:t>
            </a:r>
          </a:p>
          <a:p>
            <a:endParaRPr lang="hu-HU" sz="2400"/>
          </a:p>
          <a:p>
            <a:endParaRPr lang="hu-HU" sz="2400"/>
          </a:p>
          <a:p>
            <a:r>
              <a:rPr lang="hu-HU" sz="2400" b="1">
                <a:solidFill>
                  <a:srgbClr val="FF0000"/>
                </a:solidFill>
              </a:rPr>
              <a:t>SH </a:t>
            </a:r>
            <a:r>
              <a:rPr lang="hu-HU" sz="2400" b="1" err="1">
                <a:solidFill>
                  <a:srgbClr val="FF0000"/>
                </a:solidFill>
              </a:rPr>
              <a:t>students</a:t>
            </a:r>
            <a:r>
              <a:rPr lang="hu-HU" sz="2400" b="1">
                <a:solidFill>
                  <a:srgbClr val="FF0000"/>
                </a:solidFill>
              </a:rPr>
              <a:t> must </a:t>
            </a:r>
            <a:r>
              <a:rPr lang="hu-HU" sz="2400" b="1" err="1">
                <a:solidFill>
                  <a:srgbClr val="FF0000"/>
                </a:solidFill>
              </a:rPr>
              <a:t>complete</a:t>
            </a:r>
            <a:r>
              <a:rPr lang="hu-HU" sz="2400" b="1">
                <a:solidFill>
                  <a:srgbClr val="FF0000"/>
                </a:solidFill>
              </a:rPr>
              <a:t> it in Hungary (</a:t>
            </a:r>
            <a:r>
              <a:rPr lang="hu-HU" sz="2400" b="1" err="1">
                <a:solidFill>
                  <a:srgbClr val="FF0000"/>
                </a:solidFill>
              </a:rPr>
              <a:t>learning</a:t>
            </a:r>
            <a:r>
              <a:rPr lang="hu-HU" sz="2400" b="1">
                <a:solidFill>
                  <a:srgbClr val="FF0000"/>
                </a:solidFill>
              </a:rPr>
              <a:t> </a:t>
            </a:r>
            <a:r>
              <a:rPr lang="hu-HU" sz="2400" b="1" err="1">
                <a:solidFill>
                  <a:srgbClr val="FF0000"/>
                </a:solidFill>
              </a:rPr>
              <a:t>agreement</a:t>
            </a:r>
            <a:r>
              <a:rPr lang="hu-HU" sz="2400" b="1">
                <a:solidFill>
                  <a:srgbClr val="FF0000"/>
                </a:solidFill>
              </a:rPr>
              <a:t>)</a:t>
            </a:r>
          </a:p>
          <a:p>
            <a:endParaRPr lang="hu-HU" sz="2400"/>
          </a:p>
        </p:txBody>
      </p:sp>
    </p:spTree>
    <p:extLst>
      <p:ext uri="{BB962C8B-B14F-4D97-AF65-F5344CB8AC3E}">
        <p14:creationId xmlns:p14="http://schemas.microsoft.com/office/powerpoint/2010/main" val="3431885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3"/>
          <p:cNvSpPr/>
          <p:nvPr/>
        </p:nvSpPr>
        <p:spPr>
          <a:xfrm>
            <a:off x="0" y="0"/>
            <a:ext cx="8073190" cy="652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hu-HU" sz="3600" b="1">
                <a:solidFill>
                  <a:srgbClr val="002060"/>
                </a:solidFill>
              </a:rPr>
              <a:t>REGULATION, INFO, FORMS</a:t>
            </a:r>
            <a:endParaRPr lang="hu-HU" sz="3600" u="sng">
              <a:solidFill>
                <a:srgbClr val="002060"/>
              </a:solidFill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Téglalap 1"/>
          <p:cNvSpPr/>
          <p:nvPr/>
        </p:nvSpPr>
        <p:spPr>
          <a:xfrm>
            <a:off x="478124" y="1628716"/>
            <a:ext cx="7824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hu-HU" sz="2400" err="1">
                <a:solidFill>
                  <a:srgbClr val="002060"/>
                </a:solidFill>
              </a:rPr>
              <a:t>Downloadable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from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Faculty’s</a:t>
            </a:r>
            <a:r>
              <a:rPr lang="hu-HU" sz="2400">
                <a:solidFill>
                  <a:srgbClr val="002060"/>
                </a:solidFill>
              </a:rPr>
              <a:t> website:</a:t>
            </a:r>
          </a:p>
          <a:p>
            <a:pPr lvl="0"/>
            <a:endParaRPr lang="hu-HU" sz="2400"/>
          </a:p>
          <a:p>
            <a:r>
              <a:rPr lang="hu-HU" sz="2400" b="1" u="sng">
                <a:solidFill>
                  <a:srgbClr val="1807F3"/>
                </a:solidFill>
                <a:hlinkClick r:id="rId2"/>
              </a:rPr>
              <a:t>https://ktk.pte.hu/en/students/studies/bachelor-programs/internship</a:t>
            </a:r>
            <a:endParaRPr lang="hu-HU" sz="2400" b="1" u="sng">
              <a:solidFill>
                <a:srgbClr val="1807F3"/>
              </a:solidFill>
            </a:endParaRPr>
          </a:p>
          <a:p>
            <a:endParaRPr lang="hu-HU" sz="2400"/>
          </a:p>
          <a:p>
            <a:pPr lvl="0"/>
            <a:r>
              <a:rPr lang="hu-HU" sz="2400">
                <a:solidFill>
                  <a:srgbClr val="002060"/>
                </a:solidFill>
              </a:rPr>
              <a:t>By </a:t>
            </a:r>
            <a:r>
              <a:rPr lang="hu-HU" sz="2400" err="1">
                <a:solidFill>
                  <a:srgbClr val="002060"/>
                </a:solidFill>
              </a:rPr>
              <a:t>person</a:t>
            </a:r>
            <a:r>
              <a:rPr lang="hu-HU" sz="2400">
                <a:solidFill>
                  <a:srgbClr val="002060"/>
                </a:solidFill>
              </a:rPr>
              <a:t>: </a:t>
            </a:r>
          </a:p>
          <a:p>
            <a:pPr lvl="0"/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Tutor</a:t>
            </a:r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Study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Department</a:t>
            </a:r>
            <a:endParaRPr lang="hu-HU" sz="2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442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2BD7D-D79A-C846-821F-6EFB2491A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9376611" cy="693589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GOALS AND TASKS</a:t>
            </a:r>
          </a:p>
        </p:txBody>
      </p:sp>
      <p:sp>
        <p:nvSpPr>
          <p:cNvPr id="3" name="Téglalap 2"/>
          <p:cNvSpPr/>
          <p:nvPr/>
        </p:nvSpPr>
        <p:spPr>
          <a:xfrm>
            <a:off x="609599" y="1633412"/>
            <a:ext cx="1017435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400">
                <a:solidFill>
                  <a:srgbClr val="002060"/>
                </a:solidFill>
              </a:rPr>
              <a:t>The </a:t>
            </a:r>
            <a:r>
              <a:rPr lang="hu-HU" sz="2400" err="1">
                <a:solidFill>
                  <a:srgbClr val="002060"/>
                </a:solidFill>
              </a:rPr>
              <a:t>taken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position</a:t>
            </a:r>
            <a:r>
              <a:rPr lang="hu-HU" sz="2400">
                <a:solidFill>
                  <a:srgbClr val="002060"/>
                </a:solidFill>
              </a:rPr>
              <a:t> has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b="1" err="1">
                <a:solidFill>
                  <a:srgbClr val="002060"/>
                </a:solidFill>
              </a:rPr>
              <a:t>professional</a:t>
            </a:r>
            <a:r>
              <a:rPr lang="hu-HU" sz="2400" b="1">
                <a:solidFill>
                  <a:srgbClr val="002060"/>
                </a:solidFill>
              </a:rPr>
              <a:t> and business-</a:t>
            </a:r>
            <a:r>
              <a:rPr lang="hu-HU" sz="2400" b="1" err="1">
                <a:solidFill>
                  <a:srgbClr val="002060"/>
                </a:solidFill>
              </a:rPr>
              <a:t>related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Forms</a:t>
            </a:r>
            <a:r>
              <a:rPr lang="hu-HU" sz="2400">
                <a:solidFill>
                  <a:srgbClr val="002060"/>
                </a:solidFill>
              </a:rPr>
              <a:t> and </a:t>
            </a:r>
            <a:r>
              <a:rPr lang="hu-HU" sz="2400" err="1">
                <a:solidFill>
                  <a:srgbClr val="002060"/>
                </a:solidFill>
              </a:rPr>
              <a:t>contracts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have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submitted</a:t>
            </a:r>
            <a:r>
              <a:rPr lang="hu-HU" sz="2400">
                <a:solidFill>
                  <a:srgbClr val="002060"/>
                </a:solidFill>
              </a:rPr>
              <a:t> by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given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 err="1">
                <a:solidFill>
                  <a:srgbClr val="002060"/>
                </a:solidFill>
              </a:rPr>
              <a:t>deadlines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You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have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 err="1">
                <a:solidFill>
                  <a:srgbClr val="002060"/>
                </a:solidFill>
              </a:rPr>
              <a:t>register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yourself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„Szakmai gyakorlat” (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) </a:t>
            </a:r>
            <a:r>
              <a:rPr lang="hu-HU" sz="2400" err="1">
                <a:solidFill>
                  <a:srgbClr val="002060"/>
                </a:solidFill>
              </a:rPr>
              <a:t>module</a:t>
            </a:r>
            <a:r>
              <a:rPr lang="hu-HU" sz="2400">
                <a:solidFill>
                  <a:srgbClr val="002060"/>
                </a:solidFill>
              </a:rPr>
              <a:t> in NEPTUN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r>
              <a:rPr lang="hu-HU" sz="2400">
                <a:solidFill>
                  <a:srgbClr val="002060"/>
                </a:solidFill>
              </a:rPr>
              <a:t>TC </a:t>
            </a:r>
            <a:r>
              <a:rPr lang="hu-HU" sz="2400" err="1">
                <a:solidFill>
                  <a:srgbClr val="002060"/>
                </a:solidFill>
              </a:rPr>
              <a:t>students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need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register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20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7th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 and </a:t>
            </a:r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II </a:t>
            </a:r>
            <a:r>
              <a:rPr lang="hu-HU" sz="2400" err="1">
                <a:solidFill>
                  <a:srgbClr val="002060"/>
                </a:solidFill>
              </a:rPr>
              <a:t>for</a:t>
            </a:r>
            <a:r>
              <a:rPr lang="hu-HU" sz="2400">
                <a:solidFill>
                  <a:srgbClr val="002060"/>
                </a:solidFill>
              </a:rPr>
              <a:t> 30 </a:t>
            </a:r>
            <a:r>
              <a:rPr lang="hu-HU" sz="2400" err="1">
                <a:solidFill>
                  <a:srgbClr val="002060"/>
                </a:solidFill>
              </a:rPr>
              <a:t>credits</a:t>
            </a:r>
            <a:r>
              <a:rPr lang="hu-HU" sz="2400">
                <a:solidFill>
                  <a:srgbClr val="002060"/>
                </a:solidFill>
              </a:rPr>
              <a:t> in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8th </a:t>
            </a:r>
            <a:r>
              <a:rPr lang="hu-HU" sz="2400" err="1">
                <a:solidFill>
                  <a:srgbClr val="002060"/>
                </a:solidFill>
              </a:rPr>
              <a:t>semester</a:t>
            </a:r>
            <a:r>
              <a:rPr lang="hu-HU" sz="2400">
                <a:solidFill>
                  <a:srgbClr val="002060"/>
                </a:solidFill>
              </a:rPr>
              <a:t>.</a:t>
            </a:r>
          </a:p>
          <a:p>
            <a:endParaRPr lang="hu-HU" sz="2400">
              <a:solidFill>
                <a:srgbClr val="002060"/>
              </a:solidFill>
            </a:endParaRPr>
          </a:p>
          <a:p>
            <a:r>
              <a:rPr lang="hu-HU" sz="2400" err="1">
                <a:solidFill>
                  <a:srgbClr val="002060"/>
                </a:solidFill>
              </a:rPr>
              <a:t>Internship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module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worths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20 </a:t>
            </a:r>
            <a:r>
              <a:rPr lang="hu-HU" sz="2400" b="1" err="1">
                <a:solidFill>
                  <a:srgbClr val="002060"/>
                </a:solidFill>
              </a:rPr>
              <a:t>credits</a:t>
            </a:r>
            <a:r>
              <a:rPr lang="hu-HU" sz="2400" b="1">
                <a:solidFill>
                  <a:srgbClr val="002060"/>
                </a:solidFill>
              </a:rPr>
              <a:t> </a:t>
            </a:r>
            <a:r>
              <a:rPr lang="hu-HU" sz="2400">
                <a:solidFill>
                  <a:srgbClr val="002060"/>
                </a:solidFill>
              </a:rPr>
              <a:t>and </a:t>
            </a:r>
            <a:r>
              <a:rPr lang="hu-HU" sz="2400" err="1">
                <a:solidFill>
                  <a:srgbClr val="002060"/>
                </a:solidFill>
              </a:rPr>
              <a:t>will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evaluated</a:t>
            </a:r>
            <a:r>
              <a:rPr lang="hu-HU" sz="2400">
                <a:solidFill>
                  <a:srgbClr val="002060"/>
                </a:solidFill>
              </a:rPr>
              <a:t> by </a:t>
            </a:r>
            <a:r>
              <a:rPr lang="hu-HU" sz="2400" err="1">
                <a:solidFill>
                  <a:srgbClr val="002060"/>
                </a:solidFill>
              </a:rPr>
              <a:t>your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mentor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at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company</a:t>
            </a:r>
            <a:r>
              <a:rPr lang="hu-HU" sz="2400">
                <a:solidFill>
                  <a:srgbClr val="002060"/>
                </a:solidFill>
              </a:rPr>
              <a:t>: </a:t>
            </a:r>
          </a:p>
          <a:p>
            <a:pPr lvl="0"/>
            <a:endParaRPr lang="hu-HU" sz="2400">
              <a:solidFill>
                <a:srgbClr val="002060"/>
              </a:solidFill>
            </a:endParaRPr>
          </a:p>
          <a:p>
            <a:pPr lvl="0"/>
            <a:r>
              <a:rPr lang="hu-HU" sz="2400" err="1">
                <a:solidFill>
                  <a:srgbClr val="002060"/>
                </a:solidFill>
              </a:rPr>
              <a:t>Mentor’s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Evaluation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form</a:t>
            </a:r>
            <a:r>
              <a:rPr lang="hu-HU" sz="2400">
                <a:solidFill>
                  <a:srgbClr val="002060"/>
                </a:solidFill>
              </a:rPr>
              <a:t> (</a:t>
            </a:r>
            <a:r>
              <a:rPr lang="hu-HU" sz="2400" err="1">
                <a:solidFill>
                  <a:srgbClr val="002060"/>
                </a:solidFill>
              </a:rPr>
              <a:t>to</a:t>
            </a:r>
            <a:r>
              <a:rPr lang="hu-HU" sz="2400">
                <a:solidFill>
                  <a:srgbClr val="002060"/>
                </a:solidFill>
              </a:rPr>
              <a:t> be </a:t>
            </a:r>
            <a:r>
              <a:rPr lang="hu-HU" sz="2400" err="1">
                <a:solidFill>
                  <a:srgbClr val="002060"/>
                </a:solidFill>
              </a:rPr>
              <a:t>submitted</a:t>
            </a:r>
            <a:r>
              <a:rPr lang="hu-HU" sz="2400">
                <a:solidFill>
                  <a:srgbClr val="002060"/>
                </a:solidFill>
              </a:rPr>
              <a:t> by a </a:t>
            </a:r>
            <a:r>
              <a:rPr lang="hu-HU" sz="2400" err="1">
                <a:solidFill>
                  <a:srgbClr val="002060"/>
                </a:solidFill>
              </a:rPr>
              <a:t>given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b="1">
                <a:solidFill>
                  <a:srgbClr val="002060"/>
                </a:solidFill>
              </a:rPr>
              <a:t>deadline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after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the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intership</a:t>
            </a:r>
            <a:r>
              <a:rPr lang="hu-HU" sz="2400">
                <a:solidFill>
                  <a:srgbClr val="002060"/>
                </a:solidFill>
              </a:rPr>
              <a:t> </a:t>
            </a:r>
            <a:r>
              <a:rPr lang="hu-HU" sz="2400" err="1">
                <a:solidFill>
                  <a:srgbClr val="002060"/>
                </a:solidFill>
              </a:rPr>
              <a:t>period</a:t>
            </a:r>
            <a:r>
              <a:rPr lang="hu-HU" sz="2400">
                <a:solidFill>
                  <a:srgbClr val="00206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2760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98E8791-1884-889B-371A-D6344064F4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73664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  <a:latin typeface="+mn-lt"/>
                <a:ea typeface="+mn-ea"/>
                <a:cs typeface="+mn-cs"/>
              </a:rPr>
              <a:t>SCHEDULE</a:t>
            </a:r>
            <a:r>
              <a:rPr lang="hu-HU">
                <a:cs typeface="Roboto" panose="02000000000000000000" pitchFamily="2" charset="0"/>
              </a:rPr>
              <a:t> </a:t>
            </a:r>
            <a:endParaRPr lang="en-US">
              <a:cs typeface="Roboto" panose="02000000000000000000" pitchFamily="2" charset="0"/>
            </a:endParaRPr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20BAA061-29C7-248C-7C69-8432D40852B9}"/>
              </a:ext>
            </a:extLst>
          </p:cNvPr>
          <p:cNvSpPr/>
          <p:nvPr/>
        </p:nvSpPr>
        <p:spPr>
          <a:xfrm>
            <a:off x="398611" y="1191394"/>
            <a:ext cx="1083260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Preparation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Orientation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6th.03.2025. 13:00. B314.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Register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OPENUP 3rd.03.2024- 2nd.05.2025.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Finalisation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5th 05.2025.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https://www.facebook.com/openup.education/photos_albums</a:t>
            </a:r>
            <a:r>
              <a:rPr lang="hu-HU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Faculty offers (not too many therefore SH students enjoy priority)</a:t>
            </a:r>
            <a:endParaRPr lang="hu-H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hu-H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</a:t>
            </a:r>
          </a:p>
          <a:p>
            <a:pPr lvl="1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Finding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place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Accreditation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and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contract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Completion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Follow-up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Mentor’s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evaluation</a:t>
            </a:r>
            <a:r>
              <a:rPr lang="hu-H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hu-H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submission</a:t>
            </a:r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/>
            <a:endParaRPr lang="hu-H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6235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6"/>
          <p:cNvSpPr txBox="1">
            <a:spLocks/>
          </p:cNvSpPr>
          <p:nvPr/>
        </p:nvSpPr>
        <p:spPr>
          <a:xfrm>
            <a:off x="0" y="-31459"/>
            <a:ext cx="8229600" cy="576065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r>
              <a:rPr lang="hu-HU" sz="3600" b="1">
                <a:solidFill>
                  <a:srgbClr val="002060"/>
                </a:solidFill>
              </a:rPr>
              <a:t>PROCESS</a:t>
            </a:r>
          </a:p>
        </p:txBody>
      </p:sp>
      <p:sp>
        <p:nvSpPr>
          <p:cNvPr id="6" name="Téglalap 5"/>
          <p:cNvSpPr/>
          <p:nvPr/>
        </p:nvSpPr>
        <p:spPr>
          <a:xfrm>
            <a:off x="8709" y="1475251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Finding</a:t>
            </a:r>
            <a:r>
              <a:rPr lang="hu-HU" dirty="0"/>
              <a:t> a </a:t>
            </a:r>
            <a:r>
              <a:rPr lang="hu-HU" dirty="0" err="1"/>
              <a:t>place</a:t>
            </a:r>
            <a:r>
              <a:rPr lang="hu-HU" dirty="0"/>
              <a:t> </a:t>
            </a:r>
          </a:p>
        </p:txBody>
      </p:sp>
      <p:sp>
        <p:nvSpPr>
          <p:cNvPr id="7" name="Téglalap 6"/>
          <p:cNvSpPr/>
          <p:nvPr/>
        </p:nvSpPr>
        <p:spPr>
          <a:xfrm>
            <a:off x="2012977" y="2359224"/>
            <a:ext cx="4688904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Faculty</a:t>
            </a:r>
            <a:r>
              <a:rPr lang="hu-HU"/>
              <a:t> </a:t>
            </a:r>
            <a:r>
              <a:rPr lang="hu-HU" err="1"/>
              <a:t>offers</a:t>
            </a:r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189712" y="1547259"/>
            <a:ext cx="1647800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Accreditation</a:t>
            </a:r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6837513" y="1547258"/>
            <a:ext cx="3024336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Forms</a:t>
            </a:r>
            <a:r>
              <a:rPr lang="hu-HU"/>
              <a:t> and </a:t>
            </a:r>
            <a:r>
              <a:rPr lang="hu-HU" err="1"/>
              <a:t>contracts</a:t>
            </a:r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2012977" y="3203443"/>
            <a:ext cx="7848872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Internship</a:t>
            </a:r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2021361" y="4922682"/>
            <a:ext cx="4680520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/>
              <a:t>Mentor’s </a:t>
            </a:r>
            <a:r>
              <a:rPr lang="hu-HU" err="1"/>
              <a:t>evaluation</a:t>
            </a:r>
            <a:endParaRPr lang="hu-HU"/>
          </a:p>
        </p:txBody>
      </p:sp>
      <p:sp>
        <p:nvSpPr>
          <p:cNvPr id="12" name="Téglalap 11"/>
          <p:cNvSpPr/>
          <p:nvPr/>
        </p:nvSpPr>
        <p:spPr>
          <a:xfrm>
            <a:off x="6837512" y="4922682"/>
            <a:ext cx="3005981" cy="14600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Grade</a:t>
            </a:r>
            <a:r>
              <a:rPr lang="hu-HU"/>
              <a:t>/</a:t>
            </a:r>
            <a:r>
              <a:rPr lang="hu-HU" err="1"/>
              <a:t>credits</a:t>
            </a:r>
            <a:endParaRPr lang="hu-HU"/>
          </a:p>
        </p:txBody>
      </p:sp>
      <p:sp>
        <p:nvSpPr>
          <p:cNvPr id="13" name="Jobbra nyíl 12"/>
          <p:cNvSpPr/>
          <p:nvPr/>
        </p:nvSpPr>
        <p:spPr>
          <a:xfrm>
            <a:off x="1520877" y="2639570"/>
            <a:ext cx="512440" cy="2525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Jobbra nyíl 13"/>
          <p:cNvSpPr/>
          <p:nvPr/>
        </p:nvSpPr>
        <p:spPr>
          <a:xfrm>
            <a:off x="6529939" y="5503222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" name="Jobbra nyíl 14"/>
          <p:cNvSpPr/>
          <p:nvPr/>
        </p:nvSpPr>
        <p:spPr>
          <a:xfrm>
            <a:off x="3051579" y="1669685"/>
            <a:ext cx="2138132" cy="334957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Jobbra nyíl 15"/>
          <p:cNvSpPr/>
          <p:nvPr/>
        </p:nvSpPr>
        <p:spPr>
          <a:xfrm>
            <a:off x="6535910" y="2123323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Lefelé nyíl 17"/>
          <p:cNvSpPr/>
          <p:nvPr/>
        </p:nvSpPr>
        <p:spPr>
          <a:xfrm>
            <a:off x="9501809" y="3007295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Lefelé nyíl 18"/>
          <p:cNvSpPr/>
          <p:nvPr/>
        </p:nvSpPr>
        <p:spPr>
          <a:xfrm>
            <a:off x="4181601" y="4663480"/>
            <a:ext cx="360040" cy="279080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Téglalap 1">
            <a:extLst>
              <a:ext uri="{FF2B5EF4-FFF2-40B4-BE49-F238E27FC236}">
                <a16:creationId xmlns:a16="http://schemas.microsoft.com/office/drawing/2014/main" id="{FECCCE41-CCBC-D42D-3D33-D938752F7CD3}"/>
              </a:ext>
            </a:extLst>
          </p:cNvPr>
          <p:cNvSpPr/>
          <p:nvPr/>
        </p:nvSpPr>
        <p:spPr>
          <a:xfrm>
            <a:off x="0" y="2441811"/>
            <a:ext cx="1509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Register</a:t>
            </a:r>
            <a:r>
              <a:rPr lang="hu-HU"/>
              <a:t> </a:t>
            </a:r>
            <a:r>
              <a:rPr lang="hu-HU" err="1"/>
              <a:t>on</a:t>
            </a:r>
            <a:r>
              <a:rPr lang="hu-HU"/>
              <a:t> OPENUP</a:t>
            </a:r>
          </a:p>
        </p:txBody>
      </p:sp>
    </p:spTree>
    <p:extLst>
      <p:ext uri="{BB962C8B-B14F-4D97-AF65-F5344CB8AC3E}">
        <p14:creationId xmlns:p14="http://schemas.microsoft.com/office/powerpoint/2010/main" val="31535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1EA872-1048-FE36-DA34-6EDEF73143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460495" cy="901316"/>
          </a:xfrm>
        </p:spPr>
        <p:txBody>
          <a:bodyPr/>
          <a:lstStyle/>
          <a:p>
            <a:r>
              <a:rPr lang="hu-HU" sz="3600" b="1">
                <a:solidFill>
                  <a:srgbClr val="002060"/>
                </a:solidFill>
              </a:rPr>
              <a:t>Internship application on Openup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B87EEA-F4C7-E13A-9F9A-6DFCE45D336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623189" y="1607480"/>
            <a:ext cx="7280255" cy="914400"/>
          </a:xfrm>
        </p:spPr>
        <p:txBody>
          <a:bodyPr/>
          <a:lstStyle/>
          <a:p>
            <a:pPr marL="0" indent="0">
              <a:buNone/>
            </a:pPr>
            <a:r>
              <a:rPr lang="hu-HU" sz="2400" b="1" dirty="0" err="1"/>
              <a:t>Deadlines</a:t>
            </a:r>
            <a:r>
              <a:rPr lang="hu-HU" sz="2400" b="1" dirty="0"/>
              <a:t>: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10 </a:t>
            </a:r>
            <a:r>
              <a:rPr lang="hu-HU" sz="2400" dirty="0" err="1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March</a:t>
            </a: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 – 5 May</a:t>
            </a:r>
            <a:r>
              <a:rPr lang="hu-HU" dirty="0"/>
              <a:t>: </a:t>
            </a:r>
          </a:p>
          <a:p>
            <a:r>
              <a:rPr lang="hu-HU" dirty="0" err="1"/>
              <a:t>Register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Openup</a:t>
            </a:r>
            <a:r>
              <a:rPr lang="hu-HU" dirty="0"/>
              <a:t>, </a:t>
            </a:r>
          </a:p>
          <a:p>
            <a:r>
              <a:rPr lang="hu-HU" dirty="0" err="1"/>
              <a:t>Fill</a:t>
            </a:r>
            <a:r>
              <a:rPr lang="hu-HU" dirty="0"/>
              <a:t> out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, </a:t>
            </a:r>
          </a:p>
          <a:p>
            <a:r>
              <a:rPr lang="hu-HU" dirty="0" err="1"/>
              <a:t>Upload</a:t>
            </a:r>
            <a:r>
              <a:rPr lang="hu-HU" dirty="0"/>
              <a:t> </a:t>
            </a:r>
            <a:r>
              <a:rPr lang="hu-HU" dirty="0" err="1"/>
              <a:t>your</a:t>
            </a:r>
            <a:r>
              <a:rPr lang="hu-HU" dirty="0"/>
              <a:t> CV, </a:t>
            </a:r>
          </a:p>
          <a:p>
            <a:r>
              <a:rPr lang="hu-HU" dirty="0" err="1"/>
              <a:t>Upload</a:t>
            </a:r>
            <a:r>
              <a:rPr lang="hu-HU" dirty="0"/>
              <a:t> a </a:t>
            </a:r>
            <a:r>
              <a:rPr lang="hu-HU" dirty="0" err="1"/>
              <a:t>professional</a:t>
            </a:r>
            <a:r>
              <a:rPr lang="hu-HU" dirty="0"/>
              <a:t> </a:t>
            </a:r>
            <a:r>
              <a:rPr lang="hu-HU" dirty="0" err="1"/>
              <a:t>profile</a:t>
            </a:r>
            <a:r>
              <a:rPr lang="hu-HU" dirty="0"/>
              <a:t> </a:t>
            </a:r>
            <a:r>
              <a:rPr lang="hu-HU" dirty="0" err="1"/>
              <a:t>picture</a:t>
            </a:r>
            <a:r>
              <a:rPr lang="hu-HU" dirty="0"/>
              <a:t> and a </a:t>
            </a:r>
            <a:r>
              <a:rPr lang="hu-HU" dirty="0" err="1"/>
              <a:t>cover</a:t>
            </a:r>
            <a:r>
              <a:rPr lang="hu-HU" dirty="0"/>
              <a:t> </a:t>
            </a:r>
            <a:r>
              <a:rPr lang="hu-HU" dirty="0" err="1"/>
              <a:t>photo</a:t>
            </a:r>
            <a:endParaRPr lang="hu-HU" dirty="0"/>
          </a:p>
          <a:p>
            <a:r>
              <a:rPr lang="hu-HU" dirty="0" err="1"/>
              <a:t>Apply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3 </a:t>
            </a:r>
            <a:r>
              <a:rPr lang="hu-HU" dirty="0" err="1"/>
              <a:t>positions</a:t>
            </a:r>
            <a:r>
              <a:rPr lang="hu-HU" dirty="0"/>
              <a:t> and </a:t>
            </a:r>
            <a:r>
              <a:rPr lang="hu-HU" dirty="0" err="1"/>
              <a:t>wait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notification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called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an </a:t>
            </a:r>
            <a:r>
              <a:rPr lang="hu-HU" dirty="0" err="1"/>
              <a:t>interview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hired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sz="2400" dirty="0">
                <a:solidFill>
                  <a:srgbClr val="00206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Open Sans Light" panose="020B0606030504020204" pitchFamily="34" charset="0"/>
              </a:rPr>
              <a:t> </a:t>
            </a:r>
            <a:r>
              <a:rPr lang="hu-HU" dirty="0" err="1"/>
              <a:t>After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</a:t>
            </a:r>
            <a:r>
              <a:rPr lang="hu-HU" dirty="0" err="1"/>
              <a:t>accepted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surface</a:t>
            </a:r>
            <a:r>
              <a:rPr lang="hu-HU" dirty="0"/>
              <a:t>, </a:t>
            </a:r>
            <a:r>
              <a:rPr lang="hu-HU" dirty="0" err="1"/>
              <a:t>please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sure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accept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only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company’s</a:t>
            </a:r>
            <a:r>
              <a:rPr lang="hu-HU" dirty="0"/>
              <a:t> </a:t>
            </a:r>
            <a:r>
              <a:rPr lang="hu-HU" dirty="0" err="1"/>
              <a:t>position</a:t>
            </a:r>
            <a:r>
              <a:rPr lang="hu-HU" dirty="0"/>
              <a:t>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hu-HU" dirty="0" err="1"/>
              <a:t>truly</a:t>
            </a:r>
            <a:r>
              <a:rPr lang="hu-HU" dirty="0"/>
              <a:t> </a:t>
            </a:r>
            <a:r>
              <a:rPr lang="hu-HU" dirty="0" err="1"/>
              <a:t>want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go </a:t>
            </a:r>
            <a:r>
              <a:rPr lang="hu-HU" dirty="0" err="1"/>
              <a:t>because</a:t>
            </a:r>
            <a:r>
              <a:rPr lang="hu-HU" dirty="0"/>
              <a:t> </a:t>
            </a:r>
            <a:r>
              <a:rPr lang="hu-HU" b="1" dirty="0" err="1">
                <a:solidFill>
                  <a:srgbClr val="FF0000"/>
                </a:solidFill>
              </a:rPr>
              <a:t>after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this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action</a:t>
            </a:r>
            <a:r>
              <a:rPr lang="hu-HU" dirty="0"/>
              <a:t>, </a:t>
            </a:r>
            <a:r>
              <a:rPr lang="hu-HU" b="1" dirty="0" err="1">
                <a:solidFill>
                  <a:srgbClr val="FF0000"/>
                </a:solidFill>
              </a:rPr>
              <a:t>there</a:t>
            </a:r>
            <a:r>
              <a:rPr lang="hu-HU" b="1" dirty="0">
                <a:solidFill>
                  <a:srgbClr val="FF0000"/>
                </a:solidFill>
              </a:rPr>
              <a:t> is no </a:t>
            </a:r>
            <a:r>
              <a:rPr lang="hu-HU" b="1" dirty="0" err="1">
                <a:solidFill>
                  <a:srgbClr val="FF0000"/>
                </a:solidFill>
              </a:rPr>
              <a:t>opportunity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change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 err="1"/>
              <a:t>the</a:t>
            </a:r>
            <a:r>
              <a:rPr lang="hu-HU" dirty="0"/>
              <a:t> decision,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contract</a:t>
            </a:r>
            <a:r>
              <a:rPr lang="hu-HU" dirty="0"/>
              <a:t> </a:t>
            </a:r>
            <a:r>
              <a:rPr lang="hu-HU" dirty="0" err="1"/>
              <a:t>process</a:t>
            </a:r>
            <a:r>
              <a:rPr lang="hu-HU" dirty="0"/>
              <a:t> </a:t>
            </a:r>
            <a:r>
              <a:rPr lang="hu-HU" dirty="0" err="1"/>
              <a:t>starts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26AD23-ADE3-862E-32C1-2398DD98B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869" y="901316"/>
            <a:ext cx="4732942" cy="2752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5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artalom helye 3"/>
          <p:cNvSpPr>
            <a:spLocks noGrp="1"/>
          </p:cNvSpPr>
          <p:nvPr>
            <p:ph sz="quarter" idx="10"/>
          </p:nvPr>
        </p:nvSpPr>
        <p:spPr>
          <a:xfrm>
            <a:off x="623189" y="2514600"/>
            <a:ext cx="8448622" cy="4126832"/>
          </a:xfrm>
        </p:spPr>
        <p:txBody>
          <a:bodyPr/>
          <a:lstStyle/>
          <a:p>
            <a:endParaRPr lang="hu-HU" sz="2400"/>
          </a:p>
          <a:p>
            <a:endParaRPr lang="hu-HU" sz="2400"/>
          </a:p>
        </p:txBody>
      </p:sp>
      <p:sp>
        <p:nvSpPr>
          <p:cNvPr id="5" name="Téglalap 4"/>
          <p:cNvSpPr/>
          <p:nvPr/>
        </p:nvSpPr>
        <p:spPr>
          <a:xfrm>
            <a:off x="1557907" y="1233046"/>
            <a:ext cx="3024336" cy="6480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err="1"/>
              <a:t>Finding</a:t>
            </a:r>
            <a:r>
              <a:rPr lang="hu-HU"/>
              <a:t> a </a:t>
            </a:r>
            <a:r>
              <a:rPr lang="hu-HU" err="1"/>
              <a:t>place</a:t>
            </a:r>
            <a:endParaRPr lang="hu-HU"/>
          </a:p>
        </p:txBody>
      </p:sp>
      <p:sp>
        <p:nvSpPr>
          <p:cNvPr id="6" name="Téglalap 5"/>
          <p:cNvSpPr/>
          <p:nvPr/>
        </p:nvSpPr>
        <p:spPr>
          <a:xfrm>
            <a:off x="4971051" y="1229975"/>
            <a:ext cx="1831919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dirty="0" err="1"/>
              <a:t>Accreditation</a:t>
            </a:r>
            <a:endParaRPr lang="hu-HU" dirty="0"/>
          </a:p>
        </p:txBody>
      </p:sp>
      <p:sp>
        <p:nvSpPr>
          <p:cNvPr id="7" name="Jobbra nyíl 6"/>
          <p:cNvSpPr/>
          <p:nvPr/>
        </p:nvSpPr>
        <p:spPr>
          <a:xfrm>
            <a:off x="4582243" y="1382459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981843" y="1441169"/>
            <a:ext cx="576064" cy="2594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ábláza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513967"/>
              </p:ext>
            </p:extLst>
          </p:nvPr>
        </p:nvGraphicFramePr>
        <p:xfrm>
          <a:off x="223900" y="3140968"/>
          <a:ext cx="8640960" cy="1296144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18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err="1">
                          <a:effectLst/>
                          <a:latin typeface="+mj-lt"/>
                        </a:rPr>
                        <a:t>Submission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accreditation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err="1">
                          <a:effectLst/>
                          <a:latin typeface="+mj-lt"/>
                        </a:rPr>
                        <a:t>form</a:t>
                      </a:r>
                      <a:r>
                        <a:rPr lang="hu-HU" sz="1800" u="none" strike="noStrike">
                          <a:effectLst/>
                          <a:latin typeface="+mj-lt"/>
                        </a:rPr>
                        <a:t> and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Letter</a:t>
                      </a:r>
                      <a:r>
                        <a:rPr lang="hu-HU" sz="1800" u="none" strike="noStrike" baseline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800" u="none" strike="noStrike" baseline="0" err="1">
                          <a:effectLst/>
                          <a:latin typeface="+mj-lt"/>
                        </a:rPr>
                        <a:t>Acceptance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u="none" strike="noStrike" dirty="0">
                          <a:effectLst/>
                          <a:latin typeface="+mj-lt"/>
                        </a:rPr>
                        <a:t>7th </a:t>
                      </a:r>
                      <a:r>
                        <a:rPr lang="hu-HU" sz="1800" u="none" strike="noStrike" dirty="0" err="1"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u="none" strike="noStrike" baseline="0" dirty="0">
                          <a:effectLst/>
                          <a:latin typeface="+mj-lt"/>
                        </a:rPr>
                        <a:t> 2025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Acceptance</a:t>
                      </a:r>
                      <a:r>
                        <a:rPr lang="hu-HU" sz="18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/</a:t>
                      </a:r>
                      <a:r>
                        <a:rPr lang="hu-HU" sz="1800" b="0" i="0" u="none" strike="noStrike" err="1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refusal</a:t>
                      </a:r>
                      <a:r>
                        <a:rPr lang="hu-HU" sz="1800" b="0" i="0" u="none" strike="noStrike" baseline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28th </a:t>
                      </a:r>
                      <a:r>
                        <a:rPr lang="hu-HU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April</a:t>
                      </a:r>
                      <a:r>
                        <a:rPr lang="hu-H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2025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Jobbra nyíl 9"/>
          <p:cNvSpPr/>
          <p:nvPr/>
        </p:nvSpPr>
        <p:spPr>
          <a:xfrm>
            <a:off x="6900130" y="1401667"/>
            <a:ext cx="360040" cy="29895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Cím 2"/>
          <p:cNvSpPr txBox="1">
            <a:spLocks/>
          </p:cNvSpPr>
          <p:nvPr/>
        </p:nvSpPr>
        <p:spPr>
          <a:xfrm>
            <a:off x="900113" y="0"/>
            <a:ext cx="7993062" cy="5492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endParaRPr lang="hu-HU" sz="3600" kern="0"/>
          </a:p>
        </p:txBody>
      </p:sp>
      <p:sp>
        <p:nvSpPr>
          <p:cNvPr id="14" name="Cím 3"/>
          <p:cNvSpPr txBox="1">
            <a:spLocks/>
          </p:cNvSpPr>
          <p:nvPr/>
        </p:nvSpPr>
        <p:spPr>
          <a:xfrm>
            <a:off x="-298884" y="0"/>
            <a:ext cx="8229600" cy="288000"/>
          </a:xfrm>
          <a:prstGeom prst="rect">
            <a:avLst/>
          </a:prstGeom>
        </p:spPr>
        <p:txBody>
          <a:bodyPr tIns="0" rIns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0" i="0" kern="1200">
                <a:solidFill>
                  <a:srgbClr val="0A051D"/>
                </a:solidFill>
                <a:latin typeface="Roboto" panose="02000000000000000000" pitchFamily="2" charset="0"/>
                <a:ea typeface="Roboto" panose="02000000000000000000" pitchFamily="2" charset="0"/>
                <a:cs typeface="Open Sans Light" panose="020B0306030504020204" pitchFamily="34" charset="0"/>
              </a:defRPr>
            </a:lvl1pPr>
          </a:lstStyle>
          <a:p>
            <a:pPr algn="ctr"/>
            <a:r>
              <a:rPr lang="hu-HU" sz="2800" b="1" dirty="0">
                <a:solidFill>
                  <a:srgbClr val="002060"/>
                </a:solidFill>
              </a:rPr>
              <a:t>ACCREDITATION PROCEDURE AND DEADLINES</a:t>
            </a:r>
          </a:p>
          <a:p>
            <a:endParaRPr lang="hu-HU" sz="3600" b="1" dirty="0"/>
          </a:p>
          <a:p>
            <a:pPr algn="ctr"/>
            <a:endParaRPr lang="hu-HU" sz="3600" b="1" dirty="0"/>
          </a:p>
        </p:txBody>
      </p:sp>
    </p:spTree>
    <p:extLst>
      <p:ext uri="{BB962C8B-B14F-4D97-AF65-F5344CB8AC3E}">
        <p14:creationId xmlns:p14="http://schemas.microsoft.com/office/powerpoint/2010/main" val="1352939938"/>
      </p:ext>
    </p:extLst>
  </p:cSld>
  <p:clrMapOvr>
    <a:masterClrMapping/>
  </p:clrMapOvr>
</p:sld>
</file>

<file path=ppt/theme/theme1.xml><?xml version="1.0" encoding="utf-8"?>
<a:theme xmlns:a="http://schemas.openxmlformats.org/drawingml/2006/main" name="KTK kari ppt sablon_2">
  <a:themeElements>
    <a:clrScheme name="Custom 4">
      <a:dk1>
        <a:srgbClr val="121826"/>
      </a:dk1>
      <a:lt1>
        <a:sysClr val="window" lastClr="FFFFFF"/>
      </a:lt1>
      <a:dk2>
        <a:srgbClr val="121826"/>
      </a:dk2>
      <a:lt2>
        <a:srgbClr val="FFFFFF"/>
      </a:lt2>
      <a:accent1>
        <a:srgbClr val="44B4E6"/>
      </a:accent1>
      <a:accent2>
        <a:srgbClr val="E0224E"/>
      </a:accent2>
      <a:accent3>
        <a:srgbClr val="121826"/>
      </a:accent3>
      <a:accent4>
        <a:srgbClr val="FF0000"/>
      </a:accent4>
      <a:accent5>
        <a:srgbClr val="8A2C64"/>
      </a:accent5>
      <a:accent6>
        <a:srgbClr val="4487D5"/>
      </a:accent6>
      <a:hlink>
        <a:srgbClr val="44B4E6"/>
      </a:hlink>
      <a:folHlink>
        <a:srgbClr val="E0224E"/>
      </a:folHlink>
    </a:clrScheme>
    <a:fontScheme name="Custom 3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 sablon2021-wide-2" id="{3B66F20F-B273-4C42-B47D-90B936632202}" vid="{F2516ADE-9440-9541-988E-76ACD60D9D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7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833ECF6-96B0-43A7-A3FC-AEAAEF2CEEA4}">
  <we:reference id="22ff87a5-132f-4d52-9e97-94d888e4dd91" version="3.0.0.0" store="EXCatalog" storeType="EXCatalog"/>
  <we:alternateReferences>
    <we:reference id="WA104380050" version="3.0.0.0" store="hu-HU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150c119-6cd4-4d13-994f-364b395a6467">
      <UserInfo>
        <DisplayName>Hargitai Ildikó</DisplayName>
        <AccountId>66</AccountId>
        <AccountType/>
      </UserInfo>
      <UserInfo>
        <DisplayName>Dr. Kovács Balázs</DisplayName>
        <AccountId>83</AccountId>
        <AccountType/>
      </UserInfo>
      <UserInfo>
        <DisplayName>Szemerei Eszter</DisplayName>
        <AccountId>1121</AccountId>
        <AccountType/>
      </UserInfo>
      <UserInfo>
        <DisplayName>Nagy Norbert Péter</DisplayName>
        <AccountId>95</AccountId>
        <AccountType/>
      </UserInfo>
      <UserInfo>
        <DisplayName>Bakos Brigitta Lilla</DisplayName>
        <AccountId>3657</AccountId>
        <AccountType/>
      </UserInfo>
      <UserInfo>
        <DisplayName>Bellér Beáta Noémi</DisplayName>
        <AccountId>2058</AccountId>
        <AccountType/>
      </UserInfo>
      <UserInfo>
        <DisplayName>Dóczi Gerda</DisplayName>
        <AccountId>2204</AccountId>
        <AccountType/>
      </UserInfo>
      <UserInfo>
        <DisplayName>Tóth Csenge</DisplayName>
        <AccountId>2363</AccountId>
        <AccountType/>
      </UserInfo>
    </SharedWithUsers>
    <lcf76f155ced4ddcb4097134ff3c332f xmlns="560d5341-933b-41a3-b7af-744e9fb94ba0">
      <Terms xmlns="http://schemas.microsoft.com/office/infopath/2007/PartnerControls"/>
    </lcf76f155ced4ddcb4097134ff3c332f>
    <TaxCatchAll xmlns="c150c119-6cd4-4d13-994f-364b395a646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550E3FF7A83DC24EAD96B51B5C934B1A" ma:contentTypeVersion="18" ma:contentTypeDescription="Új dokumentum létrehozása." ma:contentTypeScope="" ma:versionID="c9baa848cb5e5779e5fff31ba396d16d">
  <xsd:schema xmlns:xsd="http://www.w3.org/2001/XMLSchema" xmlns:xs="http://www.w3.org/2001/XMLSchema" xmlns:p="http://schemas.microsoft.com/office/2006/metadata/properties" xmlns:ns2="560d5341-933b-41a3-b7af-744e9fb94ba0" xmlns:ns3="c150c119-6cd4-4d13-994f-364b395a6467" targetNamespace="http://schemas.microsoft.com/office/2006/metadata/properties" ma:root="true" ma:fieldsID="f635f07e2b3965fc92e11b45916ac4d1" ns2:_="" ns3:_="">
    <xsd:import namespace="560d5341-933b-41a3-b7af-744e9fb94ba0"/>
    <xsd:import namespace="c150c119-6cd4-4d13-994f-364b395a64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d5341-933b-41a3-b7af-744e9fb94b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épcímkék" ma:readOnly="false" ma:fieldId="{5cf76f15-5ced-4ddc-b409-7134ff3c332f}" ma:taxonomyMulti="true" ma:sspId="c5924412-c5b0-41bf-b9da-348a75561e2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50c119-6cd4-4d13-994f-364b395a646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1d1cc069-5b87-4edc-af22-7f08d010a2b5}" ma:internalName="TaxCatchAll" ma:showField="CatchAllData" ma:web="c150c119-6cd4-4d13-994f-364b395a64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3017C00-52ED-4672-829C-E1F4194F84DC}">
  <ds:schemaRefs>
    <ds:schemaRef ds:uri="43abc800-7dd3-4e18-933c-4e57edec20ee"/>
    <ds:schemaRef ds:uri="560d5341-933b-41a3-b7af-744e9fb94ba0"/>
    <ds:schemaRef ds:uri="c150c119-6cd4-4d13-994f-364b395a6467"/>
    <ds:schemaRef ds:uri="c28fca5e-9839-4ed6-96ae-cb941fcb791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C3E8599-D401-424D-B824-A6959884FB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0d5341-933b-41a3-b7af-744e9fb94ba0"/>
    <ds:schemaRef ds:uri="c150c119-6cd4-4d13-994f-364b395a646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BEECEF-7915-440C-8343-8634EC92B98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1859</TotalTime>
  <Words>724</Words>
  <Application>Microsoft Office PowerPoint</Application>
  <PresentationFormat>Szélesvásznú</PresentationFormat>
  <Paragraphs>144</Paragraphs>
  <Slides>16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4" baseType="lpstr">
      <vt:lpstr>Roboto</vt:lpstr>
      <vt:lpstr>Arial</vt:lpstr>
      <vt:lpstr>Gothic A1 Light</vt:lpstr>
      <vt:lpstr>Open Sans Light</vt:lpstr>
      <vt:lpstr>Calibri</vt:lpstr>
      <vt:lpstr>Roboto Light</vt:lpstr>
      <vt:lpstr>Times New Roman</vt:lpstr>
      <vt:lpstr>KTK kari ppt sablon_2</vt:lpstr>
      <vt:lpstr>COMPULSORY INTERNSHIP</vt:lpstr>
      <vt:lpstr>INTRODUCTION</vt:lpstr>
      <vt:lpstr>CONDITIONS</vt:lpstr>
      <vt:lpstr>PowerPoint-bemutató</vt:lpstr>
      <vt:lpstr>GOALS AND TASKS</vt:lpstr>
      <vt:lpstr>SCHEDULE </vt:lpstr>
      <vt:lpstr>PowerPoint-bemutató</vt:lpstr>
      <vt:lpstr>Internship application on Openup</vt:lpstr>
      <vt:lpstr>PowerPoint-bemutató</vt:lpstr>
      <vt:lpstr>PowerPoint-bemutató</vt:lpstr>
      <vt:lpstr>PowerPoint-bemutató</vt:lpstr>
      <vt:lpstr>PowerPoint-bemutató</vt:lpstr>
      <vt:lpstr>EVALUATION</vt:lpstr>
      <vt:lpstr>WHO TO CONTACT IN CASE OF DIFFICULTIES DURING THE INTERNSHIP?</vt:lpstr>
      <vt:lpstr>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Albrecht Péter</dc:creator>
  <cp:lastModifiedBy>Takács Judit Zsuzsanna</cp:lastModifiedBy>
  <cp:revision>6</cp:revision>
  <dcterms:created xsi:type="dcterms:W3CDTF">2020-08-31T11:02:21Z</dcterms:created>
  <dcterms:modified xsi:type="dcterms:W3CDTF">2025-03-04T14:35:34Z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0x010100550E3FF7A83DC24EAD96B51B5C934B1A</vt:lpwstr>
  </property>
  <property fmtid="{D5CDD505-2E9C-101B-9397-08002B2CF9AE}" pid="3" name="MediaServiceImageTags">
    <vt:lpwstr/>
  </property>
</Properties>
</file>